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4"/>
  </p:notesMasterIdLst>
  <p:sldIdLst>
    <p:sldId id="256" r:id="rId2"/>
    <p:sldId id="257" r:id="rId3"/>
    <p:sldId id="258" r:id="rId4"/>
    <p:sldId id="259" r:id="rId5"/>
    <p:sldId id="260" r:id="rId6"/>
    <p:sldId id="261" r:id="rId7"/>
    <p:sldId id="262" r:id="rId8"/>
    <p:sldId id="277" r:id="rId9"/>
    <p:sldId id="271" r:id="rId10"/>
    <p:sldId id="270" r:id="rId11"/>
    <p:sldId id="272" r:id="rId12"/>
    <p:sldId id="278" r:id="rId13"/>
    <p:sldId id="264" r:id="rId14"/>
    <p:sldId id="268" r:id="rId15"/>
    <p:sldId id="276" r:id="rId16"/>
    <p:sldId id="282" r:id="rId17"/>
    <p:sldId id="269" r:id="rId18"/>
    <p:sldId id="279" r:id="rId19"/>
    <p:sldId id="266" r:id="rId20"/>
    <p:sldId id="273" r:id="rId21"/>
    <p:sldId id="280" r:id="rId22"/>
    <p:sldId id="281" r:id="rId23"/>
  </p:sldIdLst>
  <p:sldSz cx="12192000" cy="6858000"/>
  <p:notesSz cx="6858000" cy="9144000"/>
  <p:embeddedFontLst>
    <p:embeddedFont>
      <p:font typeface="Alegreya" panose="020B0604020202020204" charset="0"/>
      <p:regular r:id="rId25"/>
      <p:bold r:id="rId26"/>
      <p:italic r:id="rId27"/>
      <p:boldItalic r:id="rId28"/>
    </p:embeddedFont>
    <p:embeddedFont>
      <p:font typeface="Cambria" panose="02040503050406030204" pitchFamily="18" charset="0"/>
      <p:regular r:id="rId29"/>
      <p:bold r:id="rId30"/>
      <p:italic r:id="rId31"/>
      <p:boldItalic r:id="rId32"/>
    </p:embeddedFont>
    <p:embeddedFont>
      <p:font typeface="Century Schoolbook" panose="02040604050505020304" pitchFamily="18" charset="0"/>
      <p:regular r:id="rId33"/>
      <p:bold r:id="rId34"/>
      <p:italic r:id="rId35"/>
      <p:boldItalic r:id="rId36"/>
    </p:embeddedFont>
    <p:embeddedFont>
      <p:font typeface="Noto Sans" panose="020B0502040504020204" pitchFamily="34" charset="0"/>
      <p:regular r:id="rId37"/>
      <p:bold r:id="rId38"/>
      <p:italic r:id="rId39"/>
      <p:boldItalic r:id="rId40"/>
    </p:embeddedFont>
    <p:embeddedFont>
      <p:font typeface="Play" panose="020B0604020202020204" charset="0"/>
      <p:regular r:id="rId41"/>
      <p:bold r:id="rId42"/>
    </p:embeddedFont>
    <p:embeddedFont>
      <p:font typeface="Segoe UI" panose="020B0502040204020203" pitchFamily="3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15:clr>
            <a:srgbClr val="747775"/>
          </p15:clr>
        </p15:guide>
        <p15:guide id="2" pos="384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7" roundtripDataSignature="AMtx7miFRjEd+WM/mw2dp/wiRPVOpivn6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286" autoAdjust="0"/>
    <p:restoredTop sz="94404" autoAdjust="0"/>
  </p:normalViewPr>
  <p:slideViewPr>
    <p:cSldViewPr snapToGrid="0">
      <p:cViewPr varScale="1">
        <p:scale>
          <a:sx n="74" d="100"/>
          <a:sy n="74" d="100"/>
        </p:scale>
        <p:origin x="252" y="56"/>
      </p:cViewPr>
      <p:guideLst>
        <p:guide orient="horz"/>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font" Target="fonts/font18.fntdata"/><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font" Target="fonts/font2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font" Target="fonts/font2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font" Target="fonts/font22.fntdata"/><Relationship Id="rId20" Type="http://schemas.openxmlformats.org/officeDocument/2006/relationships/slide" Target="slides/slide19.xml"/><Relationship Id="rId41"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jpeg>
</file>

<file path=ppt/media/image11.jpeg>
</file>

<file path=ppt/media/image12.jpeg>
</file>

<file path=ppt/media/image13.jpeg>
</file>

<file path=ppt/media/image14.jpeg>
</file>

<file path=ppt/media/image15.jpg>
</file>

<file path=ppt/media/image16.jpeg>
</file>

<file path=ppt/media/image17.jpg>
</file>

<file path=ppt/media/image18.jpg>
</file>

<file path=ppt/media/image19.jpg>
</file>

<file path=ppt/media/image2.jpg>
</file>

<file path=ppt/media/image20.jpg>
</file>

<file path=ppt/media/image21.jpg>
</file>

<file path=ppt/media/image22.jpg>
</file>

<file path=ppt/media/image23.jpeg>
</file>

<file path=ppt/media/image24.jpg>
</file>

<file path=ppt/media/image25.png>
</file>

<file path=ppt/media/image26.png>
</file>

<file path=ppt/media/image27.png>
</file>

<file path=ppt/media/image28.png>
</file>

<file path=ppt/media/image29.png>
</file>

<file path=ppt/media/image3.png>
</file>

<file path=ppt/media/image30.jpg>
</file>

<file path=ppt/media/image31.jpg>
</file>

<file path=ppt/media/image32.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64c9dc7b6df255d4_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it-IT" dirty="0" err="1"/>
              <a:t>Finally</a:t>
            </a:r>
            <a:r>
              <a:rPr lang="it-IT" dirty="0"/>
              <a:t>, </a:t>
            </a:r>
            <a:r>
              <a:rPr lang="it-IT" dirty="0" err="1"/>
              <a:t>we</a:t>
            </a:r>
            <a:r>
              <a:rPr lang="it-IT" dirty="0"/>
              <a:t> </a:t>
            </a:r>
            <a:r>
              <a:rPr lang="it-IT" dirty="0" err="1"/>
              <a:t>also</a:t>
            </a:r>
            <a:r>
              <a:rPr lang="it-IT" dirty="0"/>
              <a:t> use the HR data, </a:t>
            </a:r>
            <a:r>
              <a:rPr lang="it-IT" dirty="0" err="1"/>
              <a:t>that</a:t>
            </a:r>
            <a:r>
              <a:rPr lang="it-IT" dirty="0"/>
              <a:t> </a:t>
            </a:r>
            <a:r>
              <a:rPr lang="it-IT" dirty="0" err="1"/>
              <a:t>contain</a:t>
            </a:r>
            <a:r>
              <a:rPr lang="it-IT" dirty="0"/>
              <a:t> a list of 1 data point </a:t>
            </a:r>
            <a:r>
              <a:rPr lang="it-IT" dirty="0" err="1"/>
              <a:t>every</a:t>
            </a:r>
            <a:r>
              <a:rPr lang="it-IT" dirty="0"/>
              <a:t> 5s (</a:t>
            </a:r>
            <a:r>
              <a:rPr lang="it-IT" dirty="0" err="1"/>
              <a:t>continuos</a:t>
            </a:r>
            <a:r>
              <a:rPr lang="it-IT" dirty="0"/>
              <a:t> monitoring) and in particolar </a:t>
            </a:r>
            <a:r>
              <a:rPr lang="it-IT" dirty="0" err="1"/>
              <a:t>we</a:t>
            </a:r>
            <a:r>
              <a:rPr lang="it-IT" dirty="0"/>
              <a:t> </a:t>
            </a:r>
            <a:r>
              <a:rPr lang="it-IT" dirty="0" err="1"/>
              <a:t>consider</a:t>
            </a:r>
            <a:r>
              <a:rPr lang="it-IT" dirty="0"/>
              <a:t> the time of the </a:t>
            </a:r>
            <a:r>
              <a:rPr lang="it-IT" dirty="0" err="1"/>
              <a:t>measument</a:t>
            </a:r>
            <a:r>
              <a:rPr lang="it-IT" dirty="0"/>
              <a:t> and the </a:t>
            </a:r>
            <a:r>
              <a:rPr lang="it-IT" dirty="0" err="1"/>
              <a:t>value</a:t>
            </a:r>
            <a:r>
              <a:rPr lang="it-IT" dirty="0"/>
              <a:t>  </a:t>
            </a:r>
            <a:r>
              <a:rPr lang="it-IT" dirty="0" err="1"/>
              <a:t>at</a:t>
            </a:r>
            <a:r>
              <a:rPr lang="it-IT" dirty="0"/>
              <a:t> the </a:t>
            </a:r>
            <a:r>
              <a:rPr lang="it-IT" dirty="0" err="1"/>
              <a:t>current</a:t>
            </a:r>
            <a:r>
              <a:rPr lang="it-IT" dirty="0"/>
              <a:t> time point. </a:t>
            </a:r>
            <a:endParaRPr dirty="0"/>
          </a:p>
        </p:txBody>
      </p:sp>
      <p:sp>
        <p:nvSpPr>
          <p:cNvPr id="146" name="Google Shape;146;g64c9dc7b6df255d4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405310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64c9dc7b6df255d4_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lang="it-IT" dirty="0"/>
          </a:p>
          <a:p>
            <a:pPr marL="0" lvl="0" indent="0" algn="l" rtl="0">
              <a:lnSpc>
                <a:spcPct val="100000"/>
              </a:lnSpc>
              <a:spcBef>
                <a:spcPts val="0"/>
              </a:spcBef>
              <a:spcAft>
                <a:spcPts val="0"/>
              </a:spcAft>
              <a:buSzPts val="1100"/>
              <a:buNone/>
            </a:pPr>
            <a:endParaRPr lang="it-IT" dirty="0"/>
          </a:p>
          <a:p>
            <a:pPr marL="0" lvl="0" indent="0" algn="l" rtl="0">
              <a:lnSpc>
                <a:spcPct val="100000"/>
              </a:lnSpc>
              <a:spcBef>
                <a:spcPts val="0"/>
              </a:spcBef>
              <a:spcAft>
                <a:spcPts val="0"/>
              </a:spcAft>
              <a:buSzPts val="1100"/>
              <a:buNone/>
            </a:pPr>
            <a:r>
              <a:rPr lang="it-IT" dirty="0"/>
              <a:t>DB SCHEMA</a:t>
            </a:r>
          </a:p>
          <a:p>
            <a:pPr marL="0" lvl="0" indent="0" algn="l" rtl="0">
              <a:lnSpc>
                <a:spcPct val="100000"/>
              </a:lnSpc>
              <a:spcBef>
                <a:spcPts val="0"/>
              </a:spcBef>
              <a:spcAft>
                <a:spcPts val="0"/>
              </a:spcAft>
              <a:buSzPts val="1100"/>
              <a:buNone/>
            </a:pPr>
            <a:r>
              <a:rPr lang="it-IT" dirty="0">
                <a:effectLst/>
                <a:latin typeface="Segoe UI" panose="020B0502040204020203" pitchFamily="34" charset="0"/>
              </a:rPr>
              <a:t>Il database schema utilizzato nella persistenza dei dati di Impact include tipicamente diverse tabelle relazionali che memorizzano informazioni strutturate. Sebbene lo schema esatto possa variare a seconda dell'implementazione specifica, un esempio comune </a:t>
            </a:r>
            <a:br>
              <a:rPr lang="it-IT" dirty="0">
                <a:effectLst/>
                <a:latin typeface="Segoe UI" panose="020B0502040204020203" pitchFamily="34" charset="0"/>
              </a:rPr>
            </a:br>
            <a:endParaRPr lang="it-IT" dirty="0">
              <a:effectLst/>
              <a:latin typeface="Segoe UI" panose="020B0502040204020203" pitchFamily="34" charset="0"/>
            </a:endParaRPr>
          </a:p>
          <a:p>
            <a:pPr marL="0" lvl="0" indent="0" algn="l" rtl="0">
              <a:lnSpc>
                <a:spcPct val="100000"/>
              </a:lnSpc>
              <a:spcBef>
                <a:spcPts val="0"/>
              </a:spcBef>
              <a:spcAft>
                <a:spcPts val="0"/>
              </a:spcAft>
              <a:buSzPts val="1100"/>
              <a:buNone/>
            </a:pPr>
            <a:r>
              <a:rPr lang="it-IT" dirty="0">
                <a:effectLst/>
                <a:latin typeface="Segoe UI" panose="020B0502040204020203" pitchFamily="34" charset="0"/>
              </a:rPr>
              <a:t>Dati specifici (</a:t>
            </a:r>
            <a:r>
              <a:rPr lang="it-IT" dirty="0" err="1">
                <a:effectLst/>
                <a:latin typeface="Segoe UI" panose="020B0502040204020203" pitchFamily="34" charset="0"/>
              </a:rPr>
              <a:t>Specific</a:t>
            </a:r>
            <a:r>
              <a:rPr lang="it-IT" dirty="0">
                <a:effectLst/>
                <a:latin typeface="Segoe UI" panose="020B0502040204020203" pitchFamily="34" charset="0"/>
              </a:rPr>
              <a:t> Data):</a:t>
            </a:r>
            <a:br>
              <a:rPr lang="it-IT" dirty="0">
                <a:effectLst/>
                <a:latin typeface="Segoe UI" panose="020B0502040204020203" pitchFamily="34" charset="0"/>
              </a:rPr>
            </a:br>
            <a:r>
              <a:rPr lang="it-IT" dirty="0">
                <a:effectLst/>
                <a:latin typeface="Segoe UI" panose="020B0502040204020203" pitchFamily="34" charset="0"/>
              </a:rPr>
              <a:t>Tabelle che memorizzano i dati richiesti dagli utenti. Questo potrebbe includere vari tipi di dati specifici al dominio dell'applicazione, strutturati in tabelle diverse.</a:t>
            </a:r>
            <a:br>
              <a:rPr lang="it-IT" dirty="0">
                <a:effectLst/>
                <a:latin typeface="Segoe UI" panose="020B0502040204020203" pitchFamily="34" charset="0"/>
              </a:rPr>
            </a:br>
            <a:endParaRPr lang="it-IT" dirty="0">
              <a:effectLst/>
              <a:latin typeface="Segoe UI" panose="020B0502040204020203" pitchFamily="34" charset="0"/>
            </a:endParaRPr>
          </a:p>
          <a:p>
            <a:pPr marL="0" lvl="0" indent="0" algn="l" rtl="0">
              <a:lnSpc>
                <a:spcPct val="100000"/>
              </a:lnSpc>
              <a:spcBef>
                <a:spcPts val="0"/>
              </a:spcBef>
              <a:spcAft>
                <a:spcPts val="0"/>
              </a:spcAft>
              <a:buSzPts val="1100"/>
              <a:buNone/>
            </a:pPr>
            <a:r>
              <a:rPr lang="it-IT" dirty="0">
                <a:effectLst/>
                <a:latin typeface="Segoe UI" panose="020B0502040204020203" pitchFamily="34" charset="0"/>
              </a:rPr>
              <a:t>Log delle richieste (</a:t>
            </a:r>
            <a:r>
              <a:rPr lang="it-IT" dirty="0" err="1">
                <a:effectLst/>
                <a:latin typeface="Segoe UI" panose="020B0502040204020203" pitchFamily="34" charset="0"/>
              </a:rPr>
              <a:t>Request</a:t>
            </a:r>
            <a:r>
              <a:rPr lang="it-IT" dirty="0">
                <a:effectLst/>
                <a:latin typeface="Segoe UI" panose="020B0502040204020203" pitchFamily="34" charset="0"/>
              </a:rPr>
              <a:t> Logs):</a:t>
            </a:r>
            <a:br>
              <a:rPr lang="it-IT" dirty="0">
                <a:effectLst/>
                <a:latin typeface="Segoe UI" panose="020B0502040204020203" pitchFamily="34" charset="0"/>
              </a:rPr>
            </a:br>
            <a:r>
              <a:rPr lang="it-IT" dirty="0">
                <a:effectLst/>
                <a:latin typeface="Segoe UI" panose="020B0502040204020203" pitchFamily="34" charset="0"/>
              </a:rPr>
              <a:t>Registra le richieste HTTP effettuate dagli utenti, inclusi dettagli come l'ID utente, il </a:t>
            </a:r>
            <a:r>
              <a:rPr lang="it-IT" dirty="0" err="1">
                <a:effectLst/>
                <a:latin typeface="Segoe UI" panose="020B0502040204020203" pitchFamily="34" charset="0"/>
              </a:rPr>
              <a:t>timestamp</a:t>
            </a:r>
            <a:r>
              <a:rPr lang="it-IT" dirty="0">
                <a:effectLst/>
                <a:latin typeface="Segoe UI" panose="020B0502040204020203" pitchFamily="34" charset="0"/>
              </a:rPr>
              <a:t> della richiesta, e i dati richiesti.</a:t>
            </a:r>
            <a:br>
              <a:rPr lang="it-IT" dirty="0">
                <a:effectLst/>
                <a:latin typeface="Segoe UI" panose="020B0502040204020203" pitchFamily="34" charset="0"/>
              </a:rPr>
            </a:br>
            <a:r>
              <a:rPr lang="it-IT" dirty="0">
                <a:effectLst/>
                <a:latin typeface="Segoe UI" panose="020B0502040204020203" pitchFamily="34" charset="0"/>
              </a:rPr>
              <a:t>Permessi e ruoli (</a:t>
            </a:r>
            <a:r>
              <a:rPr lang="it-IT" dirty="0" err="1">
                <a:effectLst/>
                <a:latin typeface="Segoe UI" panose="020B0502040204020203" pitchFamily="34" charset="0"/>
              </a:rPr>
              <a:t>Permissions</a:t>
            </a:r>
            <a:r>
              <a:rPr lang="it-IT" dirty="0">
                <a:effectLst/>
                <a:latin typeface="Segoe UI" panose="020B0502040204020203" pitchFamily="34" charset="0"/>
              </a:rPr>
              <a:t> and </a:t>
            </a:r>
            <a:r>
              <a:rPr lang="it-IT" dirty="0" err="1">
                <a:effectLst/>
                <a:latin typeface="Segoe UI" panose="020B0502040204020203" pitchFamily="34" charset="0"/>
              </a:rPr>
              <a:t>Roles</a:t>
            </a:r>
            <a:r>
              <a:rPr lang="it-IT" dirty="0">
                <a:effectLst/>
                <a:latin typeface="Segoe UI" panose="020B0502040204020203" pitchFamily="34" charset="0"/>
              </a:rPr>
              <a:t>):</a:t>
            </a:r>
            <a:br>
              <a:rPr lang="it-IT" dirty="0">
                <a:effectLst/>
                <a:latin typeface="Segoe UI" panose="020B0502040204020203" pitchFamily="34" charset="0"/>
              </a:rPr>
            </a:br>
            <a:br>
              <a:rPr lang="it-IT" dirty="0">
                <a:effectLst/>
                <a:latin typeface="Segoe UI" panose="020B0502040204020203" pitchFamily="34" charset="0"/>
              </a:rPr>
            </a:br>
            <a:r>
              <a:rPr lang="it-IT" dirty="0">
                <a:effectLst/>
                <a:latin typeface="Segoe UI" panose="020B0502040204020203" pitchFamily="34" charset="0"/>
              </a:rPr>
              <a:t>Gestisce i permessi e i ruoli degli utenti, determinando quali dati e funzionalità sono accessibili a ciascun ruolo.</a:t>
            </a:r>
          </a:p>
          <a:p>
            <a:pPr marL="0" lvl="0" indent="0" algn="l" rtl="0">
              <a:lnSpc>
                <a:spcPct val="100000"/>
              </a:lnSpc>
              <a:spcBef>
                <a:spcPts val="0"/>
              </a:spcBef>
              <a:spcAft>
                <a:spcPts val="0"/>
              </a:spcAft>
              <a:buSzPts val="1100"/>
              <a:buNone/>
            </a:pPr>
            <a:r>
              <a:rPr lang="it-IT" dirty="0">
                <a:effectLst/>
                <a:latin typeface="Segoe UI" panose="020B0502040204020203" pitchFamily="34" charset="0"/>
              </a:rPr>
              <a:t>Queste tabelle interagiscono tra loro tramite relazioni chiave primaria-chiave esterna, garantendo l'integrità referenziale dei dati. Ad esempio, la tabella dei token di autenticazione avrà una chiave esterna che fa riferimento alla tabella degli utenti, collegando ogni token al suo utente specifico.</a:t>
            </a:r>
            <a:endParaRPr lang="it-IT" dirty="0"/>
          </a:p>
          <a:p>
            <a:pPr marL="0" lvl="0" indent="0" algn="l" rtl="0">
              <a:lnSpc>
                <a:spcPct val="100000"/>
              </a:lnSpc>
              <a:spcBef>
                <a:spcPts val="0"/>
              </a:spcBef>
              <a:spcAft>
                <a:spcPts val="0"/>
              </a:spcAft>
              <a:buSzPts val="1100"/>
              <a:buNone/>
            </a:pPr>
            <a:endParaRPr lang="it-IT" dirty="0"/>
          </a:p>
          <a:p>
            <a:pPr marL="0" lvl="0" indent="0" algn="l" rtl="0">
              <a:lnSpc>
                <a:spcPct val="100000"/>
              </a:lnSpc>
              <a:spcBef>
                <a:spcPts val="0"/>
              </a:spcBef>
              <a:spcAft>
                <a:spcPts val="0"/>
              </a:spcAft>
              <a:buSzPts val="1100"/>
              <a:buNone/>
            </a:pPr>
            <a:endParaRPr lang="it-IT" dirty="0"/>
          </a:p>
          <a:p>
            <a:pPr marL="0" lvl="0" indent="0" algn="l" rtl="0">
              <a:lnSpc>
                <a:spcPct val="100000"/>
              </a:lnSpc>
              <a:spcBef>
                <a:spcPts val="0"/>
              </a:spcBef>
              <a:spcAft>
                <a:spcPts val="0"/>
              </a:spcAft>
              <a:buSzPts val="1100"/>
              <a:buNone/>
            </a:pPr>
            <a:endParaRPr dirty="0"/>
          </a:p>
        </p:txBody>
      </p:sp>
      <p:sp>
        <p:nvSpPr>
          <p:cNvPr id="146" name="Google Shape;146;g64c9dc7b6df255d4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033918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it-IT" b="1">
                <a:solidFill>
                  <a:schemeClr val="dk1"/>
                </a:solidFill>
                <a:latin typeface="Times New Roman"/>
                <a:ea typeface="Times New Roman"/>
                <a:cs typeface="Times New Roman"/>
                <a:sym typeface="Times New Roman"/>
              </a:rPr>
              <a:t>Daily quiz: </a:t>
            </a:r>
            <a:r>
              <a:rPr lang="it-IT">
                <a:solidFill>
                  <a:schemeClr val="dk1"/>
                </a:solidFill>
                <a:latin typeface="Times New Roman"/>
                <a:ea typeface="Times New Roman"/>
                <a:cs typeface="Times New Roman"/>
                <a:sym typeface="Times New Roman"/>
              </a:rPr>
              <a:t>questions that allow users to deepen his knowledge or to dispel common myths, as better understanding alcohol and its effects can make a big difference in his path to awareness and recovery.</a:t>
            </a: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SzPts val="1100"/>
              <a:buNone/>
            </a:pPr>
            <a:r>
              <a:rPr lang="it-IT">
                <a:solidFill>
                  <a:schemeClr val="dk1"/>
                </a:solidFill>
                <a:latin typeface="Times New Roman"/>
                <a:ea typeface="Times New Roman"/>
                <a:cs typeface="Times New Roman"/>
                <a:sym typeface="Times New Roman"/>
              </a:rPr>
              <a:t>We implement a daily questionnaire of 6 closed questions and for each correct answer the score is incremented by 1 point, for each incorrect answer the score’s deducted by 1 point.</a:t>
            </a: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SzPts val="1100"/>
              <a:buNone/>
            </a:pPr>
            <a:r>
              <a:rPr lang="it-IT" b="1">
                <a:solidFill>
                  <a:schemeClr val="dk1"/>
                </a:solidFill>
                <a:latin typeface="Times New Roman"/>
                <a:ea typeface="Times New Roman"/>
                <a:cs typeface="Times New Roman"/>
                <a:sym typeface="Times New Roman"/>
              </a:rPr>
              <a:t>Today</a:t>
            </a:r>
            <a:r>
              <a:rPr lang="it-IT">
                <a:solidFill>
                  <a:schemeClr val="dk1"/>
                </a:solidFill>
                <a:latin typeface="Times New Roman"/>
                <a:ea typeface="Times New Roman"/>
                <a:cs typeface="Times New Roman"/>
                <a:sym typeface="Times New Roman"/>
              </a:rPr>
              <a:t>: system that tries to recognize if the user is lying or if he/she is honest through a daily question.</a:t>
            </a: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SzPts val="1100"/>
              <a:buNone/>
            </a:pPr>
            <a:r>
              <a:rPr lang="it-IT">
                <a:solidFill>
                  <a:schemeClr val="dk1"/>
                </a:solidFill>
                <a:latin typeface="Times New Roman"/>
                <a:ea typeface="Times New Roman"/>
                <a:cs typeface="Times New Roman"/>
                <a:sym typeface="Times New Roman"/>
              </a:rPr>
              <a:t>In the page Today the app asks to the user if he had drunk or if he had used some dangerous substances for his health.</a:t>
            </a: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SzPts val="1100"/>
              <a:buNone/>
            </a:pPr>
            <a:r>
              <a:rPr lang="it-IT">
                <a:solidFill>
                  <a:schemeClr val="dk1"/>
                </a:solidFill>
                <a:latin typeface="Times New Roman"/>
                <a:ea typeface="Times New Roman"/>
                <a:cs typeface="Times New Roman"/>
                <a:sym typeface="Times New Roman"/>
              </a:rPr>
              <a:t>If the user answer </a:t>
            </a:r>
            <a:r>
              <a:rPr lang="it-IT" i="1">
                <a:solidFill>
                  <a:schemeClr val="dk1"/>
                </a:solidFill>
                <a:latin typeface="Times New Roman"/>
                <a:ea typeface="Times New Roman"/>
                <a:cs typeface="Times New Roman"/>
                <a:sym typeface="Times New Roman"/>
              </a:rPr>
              <a:t>YES</a:t>
            </a:r>
            <a:r>
              <a:rPr lang="it-IT">
                <a:solidFill>
                  <a:schemeClr val="dk1"/>
                </a:solidFill>
                <a:latin typeface="Times New Roman"/>
                <a:ea typeface="Times New Roman"/>
                <a:cs typeface="Times New Roman"/>
                <a:sym typeface="Times New Roman"/>
              </a:rPr>
              <a:t>, there is no control of the personal data, because it's obviously that user doesn't lie answering Yes.--&gt;  screen dell’app</a:t>
            </a: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SzPts val="1100"/>
              <a:buNone/>
            </a:pPr>
            <a:r>
              <a:rPr lang="it-IT">
                <a:solidFill>
                  <a:schemeClr val="dk1"/>
                </a:solidFill>
                <a:latin typeface="Times New Roman"/>
                <a:ea typeface="Times New Roman"/>
                <a:cs typeface="Times New Roman"/>
                <a:sym typeface="Times New Roman"/>
              </a:rPr>
              <a:t>And in the score we decrement 5 points, because he is honest.</a:t>
            </a: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SzPts val="1100"/>
              <a:buNone/>
            </a:pPr>
            <a:r>
              <a:rPr lang="it-IT">
                <a:solidFill>
                  <a:schemeClr val="dk1"/>
                </a:solidFill>
                <a:latin typeface="Times New Roman"/>
                <a:ea typeface="Times New Roman"/>
                <a:cs typeface="Times New Roman"/>
                <a:sym typeface="Times New Roman"/>
              </a:rPr>
              <a:t>If he answer </a:t>
            </a:r>
            <a:r>
              <a:rPr lang="it-IT" i="1">
                <a:solidFill>
                  <a:schemeClr val="dk1"/>
                </a:solidFill>
                <a:latin typeface="Times New Roman"/>
                <a:ea typeface="Times New Roman"/>
                <a:cs typeface="Times New Roman"/>
                <a:sym typeface="Times New Roman"/>
              </a:rPr>
              <a:t>NO</a:t>
            </a:r>
            <a:r>
              <a:rPr lang="it-IT">
                <a:solidFill>
                  <a:schemeClr val="dk1"/>
                </a:solidFill>
                <a:latin typeface="Times New Roman"/>
                <a:ea typeface="Times New Roman"/>
                <a:cs typeface="Times New Roman"/>
                <a:sym typeface="Times New Roman"/>
              </a:rPr>
              <a:t>, we check his personal data: in particular if HR rest &gt; 80, mean of HR &gt; 80 and sleep minutes &lt; 240, the app notifies the user he is lying, because  data are susceptible, and we decrement the score of 10 points</a:t>
            </a: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SzPts val="1100"/>
              <a:buNone/>
            </a:pPr>
            <a:r>
              <a:rPr lang="it-IT">
                <a:solidFill>
                  <a:schemeClr val="dk1"/>
                </a:solidFill>
                <a:latin typeface="Times New Roman"/>
                <a:ea typeface="Times New Roman"/>
                <a:cs typeface="Times New Roman"/>
                <a:sym typeface="Times New Roman"/>
              </a:rPr>
              <a:t>if from the collected  data and the user's response it appears that he has not been drinking, the score increases by 10 points.</a:t>
            </a: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endParaRPr>
              <a:solidFill>
                <a:schemeClr val="dk1"/>
              </a:solidFill>
              <a:latin typeface="Times New Roman"/>
              <a:ea typeface="Times New Roman"/>
              <a:cs typeface="Times New Roman"/>
              <a:sym typeface="Times New Roman"/>
            </a:endParaRPr>
          </a:p>
        </p:txBody>
      </p:sp>
      <p:sp>
        <p:nvSpPr>
          <p:cNvPr id="158" name="Google Shape;158;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080055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it-IT" b="1" dirty="0">
                <a:solidFill>
                  <a:schemeClr val="dk1"/>
                </a:solidFill>
                <a:latin typeface="Times New Roman"/>
                <a:ea typeface="Times New Roman"/>
                <a:cs typeface="Times New Roman"/>
                <a:sym typeface="Times New Roman"/>
              </a:rPr>
              <a:t>Daily quiz: </a:t>
            </a:r>
            <a:r>
              <a:rPr lang="it-IT" dirty="0">
                <a:solidFill>
                  <a:schemeClr val="dk1"/>
                </a:solidFill>
                <a:latin typeface="Times New Roman"/>
                <a:ea typeface="Times New Roman"/>
                <a:cs typeface="Times New Roman"/>
                <a:sym typeface="Times New Roman"/>
              </a:rPr>
              <a:t>questions that allow users to deepen his knowledge or to dispel common myths, as better understanding alcohol and its effects can make a big difference in his path to awareness and recovery.</a:t>
            </a:r>
            <a:endParaRPr dirty="0">
              <a:solidFill>
                <a:schemeClr val="dk1"/>
              </a:solidFill>
              <a:latin typeface="Times New Roman"/>
              <a:ea typeface="Times New Roman"/>
              <a:cs typeface="Times New Roman"/>
              <a:sym typeface="Times New Roman"/>
            </a:endParaRPr>
          </a:p>
          <a:p>
            <a:pPr marL="0" lvl="0" indent="0" algn="l" rtl="0">
              <a:spcBef>
                <a:spcPts val="0"/>
              </a:spcBef>
              <a:spcAft>
                <a:spcPts val="0"/>
              </a:spcAft>
              <a:buSzPts val="1100"/>
              <a:buNone/>
            </a:pPr>
            <a:r>
              <a:rPr lang="it-IT" dirty="0">
                <a:solidFill>
                  <a:schemeClr val="dk1"/>
                </a:solidFill>
                <a:latin typeface="Times New Roman"/>
                <a:ea typeface="Times New Roman"/>
                <a:cs typeface="Times New Roman"/>
                <a:sym typeface="Times New Roman"/>
              </a:rPr>
              <a:t>We implement a daily questionnaire of 6 closed questions and for each correct answer the score is incremented by 1 point, for each incorrect answer the score’s deducted by 1 point.</a:t>
            </a:r>
            <a:endParaRPr dirty="0">
              <a:solidFill>
                <a:schemeClr val="dk1"/>
              </a:solidFill>
              <a:latin typeface="Times New Roman"/>
              <a:ea typeface="Times New Roman"/>
              <a:cs typeface="Times New Roman"/>
              <a:sym typeface="Times New Roman"/>
            </a:endParaRPr>
          </a:p>
          <a:p>
            <a:pPr marL="0" lvl="0" indent="0" algn="l" rtl="0">
              <a:spcBef>
                <a:spcPts val="0"/>
              </a:spcBef>
              <a:spcAft>
                <a:spcPts val="0"/>
              </a:spcAft>
              <a:buSzPts val="1100"/>
              <a:buNone/>
            </a:pPr>
            <a:r>
              <a:rPr lang="it-IT" b="1" dirty="0">
                <a:solidFill>
                  <a:schemeClr val="dk1"/>
                </a:solidFill>
                <a:latin typeface="Times New Roman"/>
                <a:ea typeface="Times New Roman"/>
                <a:cs typeface="Times New Roman"/>
                <a:sym typeface="Times New Roman"/>
              </a:rPr>
              <a:t>Today</a:t>
            </a:r>
            <a:r>
              <a:rPr lang="it-IT" dirty="0">
                <a:solidFill>
                  <a:schemeClr val="dk1"/>
                </a:solidFill>
                <a:latin typeface="Times New Roman"/>
                <a:ea typeface="Times New Roman"/>
                <a:cs typeface="Times New Roman"/>
                <a:sym typeface="Times New Roman"/>
              </a:rPr>
              <a:t>: system that tries to recognize if the user is lying or if he/she is honest through a daily question.</a:t>
            </a:r>
            <a:endParaRPr dirty="0">
              <a:solidFill>
                <a:schemeClr val="dk1"/>
              </a:solidFill>
              <a:latin typeface="Times New Roman"/>
              <a:ea typeface="Times New Roman"/>
              <a:cs typeface="Times New Roman"/>
              <a:sym typeface="Times New Roman"/>
            </a:endParaRPr>
          </a:p>
          <a:p>
            <a:pPr marL="0" lvl="0" indent="0" algn="l" rtl="0">
              <a:spcBef>
                <a:spcPts val="0"/>
              </a:spcBef>
              <a:spcAft>
                <a:spcPts val="0"/>
              </a:spcAft>
              <a:buSzPts val="1100"/>
              <a:buNone/>
            </a:pPr>
            <a:r>
              <a:rPr lang="it-IT" dirty="0">
                <a:solidFill>
                  <a:schemeClr val="dk1"/>
                </a:solidFill>
                <a:latin typeface="Times New Roman"/>
                <a:ea typeface="Times New Roman"/>
                <a:cs typeface="Times New Roman"/>
                <a:sym typeface="Times New Roman"/>
              </a:rPr>
              <a:t>In the page Today the app asks to the user if he had drunk or if he had used some dangerous substances for his health.</a:t>
            </a:r>
            <a:endParaRPr dirty="0">
              <a:solidFill>
                <a:schemeClr val="dk1"/>
              </a:solidFill>
              <a:latin typeface="Times New Roman"/>
              <a:ea typeface="Times New Roman"/>
              <a:cs typeface="Times New Roman"/>
              <a:sym typeface="Times New Roman"/>
            </a:endParaRPr>
          </a:p>
          <a:p>
            <a:pPr marL="0" lvl="0" indent="0" algn="l" rtl="0">
              <a:spcBef>
                <a:spcPts val="0"/>
              </a:spcBef>
              <a:spcAft>
                <a:spcPts val="0"/>
              </a:spcAft>
              <a:buSzPts val="1100"/>
              <a:buNone/>
            </a:pPr>
            <a:r>
              <a:rPr lang="it-IT" dirty="0">
                <a:solidFill>
                  <a:schemeClr val="dk1"/>
                </a:solidFill>
                <a:latin typeface="Times New Roman"/>
                <a:ea typeface="Times New Roman"/>
                <a:cs typeface="Times New Roman"/>
                <a:sym typeface="Times New Roman"/>
              </a:rPr>
              <a:t>If the user answer </a:t>
            </a:r>
            <a:r>
              <a:rPr lang="it-IT" i="1" dirty="0">
                <a:solidFill>
                  <a:schemeClr val="dk1"/>
                </a:solidFill>
                <a:latin typeface="Times New Roman"/>
                <a:ea typeface="Times New Roman"/>
                <a:cs typeface="Times New Roman"/>
                <a:sym typeface="Times New Roman"/>
              </a:rPr>
              <a:t>YES</a:t>
            </a:r>
            <a:r>
              <a:rPr lang="it-IT" dirty="0">
                <a:solidFill>
                  <a:schemeClr val="dk1"/>
                </a:solidFill>
                <a:latin typeface="Times New Roman"/>
                <a:ea typeface="Times New Roman"/>
                <a:cs typeface="Times New Roman"/>
                <a:sym typeface="Times New Roman"/>
              </a:rPr>
              <a:t>, there is no control of the personal data, because it's obviously that user doesn't lie answering Yes.--&gt;  screen dell’app</a:t>
            </a:r>
            <a:endParaRPr dirty="0">
              <a:solidFill>
                <a:schemeClr val="dk1"/>
              </a:solidFill>
              <a:latin typeface="Times New Roman"/>
              <a:ea typeface="Times New Roman"/>
              <a:cs typeface="Times New Roman"/>
              <a:sym typeface="Times New Roman"/>
            </a:endParaRPr>
          </a:p>
          <a:p>
            <a:pPr marL="0" lvl="0" indent="0" algn="l" rtl="0">
              <a:spcBef>
                <a:spcPts val="0"/>
              </a:spcBef>
              <a:spcAft>
                <a:spcPts val="0"/>
              </a:spcAft>
              <a:buSzPts val="1100"/>
              <a:buNone/>
            </a:pPr>
            <a:r>
              <a:rPr lang="it-IT" dirty="0">
                <a:solidFill>
                  <a:schemeClr val="dk1"/>
                </a:solidFill>
                <a:latin typeface="Times New Roman"/>
                <a:ea typeface="Times New Roman"/>
                <a:cs typeface="Times New Roman"/>
                <a:sym typeface="Times New Roman"/>
              </a:rPr>
              <a:t>And in the score we decrement 5 points, because he is honest.</a:t>
            </a:r>
            <a:endParaRPr dirty="0">
              <a:solidFill>
                <a:schemeClr val="dk1"/>
              </a:solidFill>
              <a:latin typeface="Times New Roman"/>
              <a:ea typeface="Times New Roman"/>
              <a:cs typeface="Times New Roman"/>
              <a:sym typeface="Times New Roman"/>
            </a:endParaRPr>
          </a:p>
          <a:p>
            <a:pPr marL="0" lvl="0" indent="0" algn="l" rtl="0">
              <a:spcBef>
                <a:spcPts val="0"/>
              </a:spcBef>
              <a:spcAft>
                <a:spcPts val="0"/>
              </a:spcAft>
              <a:buSzPts val="1100"/>
              <a:buNone/>
            </a:pPr>
            <a:r>
              <a:rPr lang="it-IT" dirty="0">
                <a:solidFill>
                  <a:schemeClr val="dk1"/>
                </a:solidFill>
                <a:latin typeface="Times New Roman"/>
                <a:ea typeface="Times New Roman"/>
                <a:cs typeface="Times New Roman"/>
                <a:sym typeface="Times New Roman"/>
              </a:rPr>
              <a:t>If he answer </a:t>
            </a:r>
            <a:r>
              <a:rPr lang="it-IT" i="1" dirty="0">
                <a:solidFill>
                  <a:schemeClr val="dk1"/>
                </a:solidFill>
                <a:latin typeface="Times New Roman"/>
                <a:ea typeface="Times New Roman"/>
                <a:cs typeface="Times New Roman"/>
                <a:sym typeface="Times New Roman"/>
              </a:rPr>
              <a:t>NO</a:t>
            </a:r>
            <a:r>
              <a:rPr lang="it-IT" dirty="0">
                <a:solidFill>
                  <a:schemeClr val="dk1"/>
                </a:solidFill>
                <a:latin typeface="Times New Roman"/>
                <a:ea typeface="Times New Roman"/>
                <a:cs typeface="Times New Roman"/>
                <a:sym typeface="Times New Roman"/>
              </a:rPr>
              <a:t>, we check his personal data: in particular if HR rest &gt; 80, mean of HR &gt; 80 and sleep minutes &lt; 240, the app notifies the user he is lying, because  data are susceptible, and we decrement the score of 10 points</a:t>
            </a:r>
            <a:endParaRPr dirty="0">
              <a:solidFill>
                <a:schemeClr val="dk1"/>
              </a:solidFill>
              <a:latin typeface="Times New Roman"/>
              <a:ea typeface="Times New Roman"/>
              <a:cs typeface="Times New Roman"/>
              <a:sym typeface="Times New Roman"/>
            </a:endParaRPr>
          </a:p>
          <a:p>
            <a:pPr marL="0" lvl="0" indent="0" algn="l" rtl="0">
              <a:spcBef>
                <a:spcPts val="0"/>
              </a:spcBef>
              <a:spcAft>
                <a:spcPts val="0"/>
              </a:spcAft>
              <a:buSzPts val="1100"/>
              <a:buNone/>
            </a:pPr>
            <a:r>
              <a:rPr lang="it-IT" dirty="0">
                <a:solidFill>
                  <a:schemeClr val="dk1"/>
                </a:solidFill>
                <a:latin typeface="Times New Roman"/>
                <a:ea typeface="Times New Roman"/>
                <a:cs typeface="Times New Roman"/>
                <a:sym typeface="Times New Roman"/>
              </a:rPr>
              <a:t>if from the collected  data and the user's response it appears that he has not been drinking, the score increases by 10 points.</a:t>
            </a:r>
            <a:endParaRPr dirty="0">
              <a:solidFill>
                <a:schemeClr val="dk1"/>
              </a:solidFill>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endParaRPr dirty="0">
              <a:solidFill>
                <a:schemeClr val="dk1"/>
              </a:solidFill>
              <a:latin typeface="Times New Roman"/>
              <a:ea typeface="Times New Roman"/>
              <a:cs typeface="Times New Roman"/>
              <a:sym typeface="Times New Roman"/>
            </a:endParaRPr>
          </a:p>
        </p:txBody>
      </p:sp>
      <p:sp>
        <p:nvSpPr>
          <p:cNvPr id="158" name="Google Shape;158;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it-IT" b="1" dirty="0">
                <a:solidFill>
                  <a:schemeClr val="dk1"/>
                </a:solidFill>
                <a:latin typeface="Times New Roman"/>
                <a:ea typeface="Times New Roman"/>
                <a:cs typeface="Times New Roman"/>
                <a:sym typeface="Times New Roman"/>
              </a:rPr>
              <a:t>Daily quiz: </a:t>
            </a:r>
            <a:r>
              <a:rPr lang="it-IT" dirty="0">
                <a:solidFill>
                  <a:schemeClr val="dk1"/>
                </a:solidFill>
                <a:latin typeface="Times New Roman"/>
                <a:ea typeface="Times New Roman"/>
                <a:cs typeface="Times New Roman"/>
                <a:sym typeface="Times New Roman"/>
              </a:rPr>
              <a:t>questions that allow users to deepen his knowledge or to dispel common myths, as better understanding alcohol and its effects can make a big difference in his path to awareness and recovery.</a:t>
            </a:r>
            <a:endParaRPr dirty="0">
              <a:solidFill>
                <a:schemeClr val="dk1"/>
              </a:solidFill>
              <a:latin typeface="Times New Roman"/>
              <a:ea typeface="Times New Roman"/>
              <a:cs typeface="Times New Roman"/>
              <a:sym typeface="Times New Roman"/>
            </a:endParaRPr>
          </a:p>
          <a:p>
            <a:pPr marL="0" lvl="0" indent="0" algn="l" rtl="0">
              <a:spcBef>
                <a:spcPts val="0"/>
              </a:spcBef>
              <a:spcAft>
                <a:spcPts val="0"/>
              </a:spcAft>
              <a:buSzPts val="1100"/>
              <a:buNone/>
            </a:pPr>
            <a:r>
              <a:rPr lang="it-IT" dirty="0">
                <a:solidFill>
                  <a:schemeClr val="dk1"/>
                </a:solidFill>
                <a:latin typeface="Times New Roman"/>
                <a:ea typeface="Times New Roman"/>
                <a:cs typeface="Times New Roman"/>
                <a:sym typeface="Times New Roman"/>
              </a:rPr>
              <a:t>We implement a daily questionnaire of 6 closed questions and for each correct answer the score is incremented by 1 point, for each incorrect answer the score’s deducted by 1 point.</a:t>
            </a:r>
            <a:endParaRPr dirty="0">
              <a:solidFill>
                <a:schemeClr val="dk1"/>
              </a:solidFill>
              <a:latin typeface="Times New Roman"/>
              <a:ea typeface="Times New Roman"/>
              <a:cs typeface="Times New Roman"/>
              <a:sym typeface="Times New Roman"/>
            </a:endParaRPr>
          </a:p>
          <a:p>
            <a:pPr marL="0" lvl="0" indent="0" algn="l" rtl="0">
              <a:spcBef>
                <a:spcPts val="0"/>
              </a:spcBef>
              <a:spcAft>
                <a:spcPts val="0"/>
              </a:spcAft>
              <a:buSzPts val="1100"/>
              <a:buNone/>
            </a:pPr>
            <a:r>
              <a:rPr lang="it-IT" b="1" dirty="0">
                <a:solidFill>
                  <a:schemeClr val="dk1"/>
                </a:solidFill>
                <a:latin typeface="Times New Roman"/>
                <a:ea typeface="Times New Roman"/>
                <a:cs typeface="Times New Roman"/>
                <a:sym typeface="Times New Roman"/>
              </a:rPr>
              <a:t>Today</a:t>
            </a:r>
            <a:r>
              <a:rPr lang="it-IT" dirty="0">
                <a:solidFill>
                  <a:schemeClr val="dk1"/>
                </a:solidFill>
                <a:latin typeface="Times New Roman"/>
                <a:ea typeface="Times New Roman"/>
                <a:cs typeface="Times New Roman"/>
                <a:sym typeface="Times New Roman"/>
              </a:rPr>
              <a:t>: system that tries to recognize if the user is lying or if he/she is honest through a daily question.</a:t>
            </a:r>
            <a:endParaRPr dirty="0">
              <a:solidFill>
                <a:schemeClr val="dk1"/>
              </a:solidFill>
              <a:latin typeface="Times New Roman"/>
              <a:ea typeface="Times New Roman"/>
              <a:cs typeface="Times New Roman"/>
              <a:sym typeface="Times New Roman"/>
            </a:endParaRPr>
          </a:p>
          <a:p>
            <a:pPr marL="0" lvl="0" indent="0" algn="l" rtl="0">
              <a:spcBef>
                <a:spcPts val="0"/>
              </a:spcBef>
              <a:spcAft>
                <a:spcPts val="0"/>
              </a:spcAft>
              <a:buSzPts val="1100"/>
              <a:buNone/>
            </a:pPr>
            <a:r>
              <a:rPr lang="it-IT" dirty="0">
                <a:solidFill>
                  <a:schemeClr val="dk1"/>
                </a:solidFill>
                <a:latin typeface="Times New Roman"/>
                <a:ea typeface="Times New Roman"/>
                <a:cs typeface="Times New Roman"/>
                <a:sym typeface="Times New Roman"/>
              </a:rPr>
              <a:t>In the page Today the app asks to the user if he had drunk or if he had used some dangerous substances for his health.</a:t>
            </a:r>
            <a:endParaRPr dirty="0">
              <a:solidFill>
                <a:schemeClr val="dk1"/>
              </a:solidFill>
              <a:latin typeface="Times New Roman"/>
              <a:ea typeface="Times New Roman"/>
              <a:cs typeface="Times New Roman"/>
              <a:sym typeface="Times New Roman"/>
            </a:endParaRPr>
          </a:p>
          <a:p>
            <a:pPr marL="0" lvl="0" indent="0" algn="l" rtl="0">
              <a:spcBef>
                <a:spcPts val="0"/>
              </a:spcBef>
              <a:spcAft>
                <a:spcPts val="0"/>
              </a:spcAft>
              <a:buSzPts val="1100"/>
              <a:buNone/>
            </a:pPr>
            <a:r>
              <a:rPr lang="it-IT" dirty="0">
                <a:solidFill>
                  <a:schemeClr val="dk1"/>
                </a:solidFill>
                <a:latin typeface="Times New Roman"/>
                <a:ea typeface="Times New Roman"/>
                <a:cs typeface="Times New Roman"/>
                <a:sym typeface="Times New Roman"/>
              </a:rPr>
              <a:t>If the user answer </a:t>
            </a:r>
            <a:r>
              <a:rPr lang="it-IT" i="1" dirty="0">
                <a:solidFill>
                  <a:schemeClr val="dk1"/>
                </a:solidFill>
                <a:latin typeface="Times New Roman"/>
                <a:ea typeface="Times New Roman"/>
                <a:cs typeface="Times New Roman"/>
                <a:sym typeface="Times New Roman"/>
              </a:rPr>
              <a:t>YES</a:t>
            </a:r>
            <a:r>
              <a:rPr lang="it-IT" dirty="0">
                <a:solidFill>
                  <a:schemeClr val="dk1"/>
                </a:solidFill>
                <a:latin typeface="Times New Roman"/>
                <a:ea typeface="Times New Roman"/>
                <a:cs typeface="Times New Roman"/>
                <a:sym typeface="Times New Roman"/>
              </a:rPr>
              <a:t>, there is no control of the personal data, because it's obviously that user doesn't lie answering Yes.--&gt;  screen dell’app</a:t>
            </a:r>
            <a:endParaRPr dirty="0">
              <a:solidFill>
                <a:schemeClr val="dk1"/>
              </a:solidFill>
              <a:latin typeface="Times New Roman"/>
              <a:ea typeface="Times New Roman"/>
              <a:cs typeface="Times New Roman"/>
              <a:sym typeface="Times New Roman"/>
            </a:endParaRPr>
          </a:p>
          <a:p>
            <a:pPr marL="0" lvl="0" indent="0" algn="l" rtl="0">
              <a:spcBef>
                <a:spcPts val="0"/>
              </a:spcBef>
              <a:spcAft>
                <a:spcPts val="0"/>
              </a:spcAft>
              <a:buSzPts val="1100"/>
              <a:buNone/>
            </a:pPr>
            <a:r>
              <a:rPr lang="it-IT" dirty="0">
                <a:solidFill>
                  <a:schemeClr val="dk1"/>
                </a:solidFill>
                <a:latin typeface="Times New Roman"/>
                <a:ea typeface="Times New Roman"/>
                <a:cs typeface="Times New Roman"/>
                <a:sym typeface="Times New Roman"/>
              </a:rPr>
              <a:t>And in the score we decrement 5 points, because he is honest.</a:t>
            </a:r>
            <a:endParaRPr dirty="0">
              <a:solidFill>
                <a:schemeClr val="dk1"/>
              </a:solidFill>
              <a:latin typeface="Times New Roman"/>
              <a:ea typeface="Times New Roman"/>
              <a:cs typeface="Times New Roman"/>
              <a:sym typeface="Times New Roman"/>
            </a:endParaRPr>
          </a:p>
          <a:p>
            <a:pPr marL="0" lvl="0" indent="0" algn="l" rtl="0">
              <a:spcBef>
                <a:spcPts val="0"/>
              </a:spcBef>
              <a:spcAft>
                <a:spcPts val="0"/>
              </a:spcAft>
              <a:buSzPts val="1100"/>
              <a:buNone/>
            </a:pPr>
            <a:r>
              <a:rPr lang="it-IT" dirty="0">
                <a:solidFill>
                  <a:schemeClr val="dk1"/>
                </a:solidFill>
                <a:latin typeface="Times New Roman"/>
                <a:ea typeface="Times New Roman"/>
                <a:cs typeface="Times New Roman"/>
                <a:sym typeface="Times New Roman"/>
              </a:rPr>
              <a:t>If he answer </a:t>
            </a:r>
            <a:r>
              <a:rPr lang="it-IT" i="1" dirty="0">
                <a:solidFill>
                  <a:schemeClr val="dk1"/>
                </a:solidFill>
                <a:latin typeface="Times New Roman"/>
                <a:ea typeface="Times New Roman"/>
                <a:cs typeface="Times New Roman"/>
                <a:sym typeface="Times New Roman"/>
              </a:rPr>
              <a:t>NO</a:t>
            </a:r>
            <a:r>
              <a:rPr lang="it-IT" dirty="0">
                <a:solidFill>
                  <a:schemeClr val="dk1"/>
                </a:solidFill>
                <a:latin typeface="Times New Roman"/>
                <a:ea typeface="Times New Roman"/>
                <a:cs typeface="Times New Roman"/>
                <a:sym typeface="Times New Roman"/>
              </a:rPr>
              <a:t>, we check his personal data: in particular if HR rest &gt; 80, mean of HR &gt; 80 and sleep minutes &lt; 240, the app notifies the user he is lying, because  data are susceptible, and we decrement the score of 10 points</a:t>
            </a:r>
            <a:endParaRPr dirty="0">
              <a:solidFill>
                <a:schemeClr val="dk1"/>
              </a:solidFill>
              <a:latin typeface="Times New Roman"/>
              <a:ea typeface="Times New Roman"/>
              <a:cs typeface="Times New Roman"/>
              <a:sym typeface="Times New Roman"/>
            </a:endParaRPr>
          </a:p>
          <a:p>
            <a:pPr marL="0" lvl="0" indent="0" algn="l" rtl="0">
              <a:spcBef>
                <a:spcPts val="0"/>
              </a:spcBef>
              <a:spcAft>
                <a:spcPts val="0"/>
              </a:spcAft>
              <a:buSzPts val="1100"/>
              <a:buNone/>
            </a:pPr>
            <a:r>
              <a:rPr lang="it-IT" dirty="0">
                <a:solidFill>
                  <a:schemeClr val="dk1"/>
                </a:solidFill>
                <a:latin typeface="Times New Roman"/>
                <a:ea typeface="Times New Roman"/>
                <a:cs typeface="Times New Roman"/>
                <a:sym typeface="Times New Roman"/>
              </a:rPr>
              <a:t>if from the collected  data and the user's response it appears that he has not been drinking, the score increases by 10 points.</a:t>
            </a:r>
            <a:endParaRPr dirty="0">
              <a:solidFill>
                <a:schemeClr val="dk1"/>
              </a:solidFill>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endParaRPr dirty="0">
              <a:solidFill>
                <a:schemeClr val="dk1"/>
              </a:solidFill>
              <a:latin typeface="Times New Roman"/>
              <a:ea typeface="Times New Roman"/>
              <a:cs typeface="Times New Roman"/>
              <a:sym typeface="Times New Roman"/>
            </a:endParaRPr>
          </a:p>
        </p:txBody>
      </p:sp>
      <p:sp>
        <p:nvSpPr>
          <p:cNvPr id="158" name="Google Shape;158;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358294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ec3913352c_0_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a:p>
            <a:pPr marL="0" lvl="0" indent="0" algn="l" rtl="0">
              <a:spcBef>
                <a:spcPts val="0"/>
              </a:spcBef>
              <a:spcAft>
                <a:spcPts val="0"/>
              </a:spcAft>
              <a:buClr>
                <a:schemeClr val="dk1"/>
              </a:buClr>
              <a:buSzPts val="1100"/>
              <a:buFont typeface="Arial"/>
              <a:buNone/>
            </a:pPr>
            <a:r>
              <a:rPr lang="it-IT" dirty="0"/>
              <a:t>Award and score: We have created a scoring system that motivates the user not to drink or use substances (as explained on the Today page), giving points if he does not drink/use substances and deducting points if he drinks/uses them</a:t>
            </a:r>
            <a:endParaRPr dirty="0"/>
          </a:p>
          <a:p>
            <a:pPr marL="0" lvl="0" indent="0" algn="l" rtl="0">
              <a:spcBef>
                <a:spcPts val="0"/>
              </a:spcBef>
              <a:spcAft>
                <a:spcPts val="0"/>
              </a:spcAft>
              <a:buClr>
                <a:schemeClr val="dk1"/>
              </a:buClr>
              <a:buSzPts val="1100"/>
              <a:buFont typeface="Arial"/>
              <a:buNone/>
            </a:pPr>
            <a:r>
              <a:rPr lang="it-IT" dirty="0"/>
              <a:t>Furthermore, through the DailyQuiz you can earn other points</a:t>
            </a:r>
            <a:endParaRPr dirty="0"/>
          </a:p>
          <a:p>
            <a:pPr marL="0" lvl="0" indent="0" algn="l" rtl="0">
              <a:spcBef>
                <a:spcPts val="0"/>
              </a:spcBef>
              <a:spcAft>
                <a:spcPts val="0"/>
              </a:spcAft>
              <a:buClr>
                <a:schemeClr val="dk1"/>
              </a:buClr>
              <a:buSzPts val="1100"/>
              <a:buFont typeface="Arial"/>
              <a:buNone/>
            </a:pPr>
            <a:r>
              <a:rPr lang="it-IT" dirty="0"/>
              <a:t>The points system is motivated by the fact that the user has access to different types of rewards, which are unlocked when they reach the necessary score and can be clicked on the Awards page.</a:t>
            </a:r>
            <a:endParaRPr dirty="0"/>
          </a:p>
          <a:p>
            <a:pPr marL="0" lvl="0" indent="0" algn="l" rtl="0">
              <a:spcBef>
                <a:spcPts val="0"/>
              </a:spcBef>
              <a:spcAft>
                <a:spcPts val="0"/>
              </a:spcAft>
              <a:buClr>
                <a:schemeClr val="dk1"/>
              </a:buClr>
              <a:buSzPts val="1100"/>
              <a:buFont typeface="Arial"/>
              <a:buNone/>
            </a:pPr>
            <a:r>
              <a:rPr lang="it-IT" dirty="0"/>
              <a:t>The prizes are: .....</a:t>
            </a:r>
            <a:endParaRPr dirty="0"/>
          </a:p>
          <a:p>
            <a:pPr marL="0" lvl="0" indent="0" algn="l" rtl="0">
              <a:spcBef>
                <a:spcPts val="0"/>
              </a:spcBef>
              <a:spcAft>
                <a:spcPts val="0"/>
              </a:spcAft>
              <a:buClr>
                <a:schemeClr val="dk1"/>
              </a:buClr>
              <a:buSzPts val="1100"/>
              <a:buFont typeface="Arial"/>
              <a:buNone/>
            </a:pPr>
            <a:r>
              <a:rPr lang="it-IT" dirty="0"/>
              <a:t>Inside each reward page there is a QR CODE that sends to a pdf which would represent a usable voucher</a:t>
            </a:r>
            <a:endParaRPr dirty="0"/>
          </a:p>
          <a:p>
            <a:pPr marL="0" lvl="0" indent="0" algn="l" rtl="0">
              <a:lnSpc>
                <a:spcPct val="100000"/>
              </a:lnSpc>
              <a:spcBef>
                <a:spcPts val="0"/>
              </a:spcBef>
              <a:spcAft>
                <a:spcPts val="0"/>
              </a:spcAft>
              <a:buSzPts val="1100"/>
              <a:buNone/>
            </a:pPr>
            <a:endParaRPr dirty="0"/>
          </a:p>
        </p:txBody>
      </p:sp>
      <p:sp>
        <p:nvSpPr>
          <p:cNvPr id="171" name="Google Shape;171;g2ec3913352c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280455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ec3913352c_0_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a:p>
            <a:pPr marL="0" lvl="0" indent="0" algn="l" rtl="0">
              <a:spcBef>
                <a:spcPts val="0"/>
              </a:spcBef>
              <a:spcAft>
                <a:spcPts val="0"/>
              </a:spcAft>
              <a:buClr>
                <a:schemeClr val="dk1"/>
              </a:buClr>
              <a:buSzPts val="1100"/>
              <a:buFont typeface="Arial"/>
              <a:buNone/>
            </a:pPr>
            <a:r>
              <a:rPr lang="it-IT" dirty="0"/>
              <a:t>Award and score: We have created a scoring system that motivates the user not to drink or use substances (as explained on the Today page), giving points if he does not drink/use substances and deducting points if he drinks/uses them</a:t>
            </a:r>
            <a:endParaRPr dirty="0"/>
          </a:p>
          <a:p>
            <a:pPr marL="0" lvl="0" indent="0" algn="l" rtl="0">
              <a:spcBef>
                <a:spcPts val="0"/>
              </a:spcBef>
              <a:spcAft>
                <a:spcPts val="0"/>
              </a:spcAft>
              <a:buClr>
                <a:schemeClr val="dk1"/>
              </a:buClr>
              <a:buSzPts val="1100"/>
              <a:buFont typeface="Arial"/>
              <a:buNone/>
            </a:pPr>
            <a:r>
              <a:rPr lang="it-IT" dirty="0"/>
              <a:t>Furthermore, through the DailyQuiz you can earn other points</a:t>
            </a:r>
            <a:endParaRPr dirty="0"/>
          </a:p>
          <a:p>
            <a:pPr marL="0" lvl="0" indent="0" algn="l" rtl="0">
              <a:spcBef>
                <a:spcPts val="0"/>
              </a:spcBef>
              <a:spcAft>
                <a:spcPts val="0"/>
              </a:spcAft>
              <a:buClr>
                <a:schemeClr val="dk1"/>
              </a:buClr>
              <a:buSzPts val="1100"/>
              <a:buFont typeface="Arial"/>
              <a:buNone/>
            </a:pPr>
            <a:r>
              <a:rPr lang="it-IT" dirty="0"/>
              <a:t>The points system is motivated by the fact that the user has access to different types of rewards, which are unlocked when they reach the necessary score and can be clicked on the Awards page.</a:t>
            </a:r>
            <a:endParaRPr dirty="0"/>
          </a:p>
          <a:p>
            <a:pPr marL="0" lvl="0" indent="0" algn="l" rtl="0">
              <a:spcBef>
                <a:spcPts val="0"/>
              </a:spcBef>
              <a:spcAft>
                <a:spcPts val="0"/>
              </a:spcAft>
              <a:buClr>
                <a:schemeClr val="dk1"/>
              </a:buClr>
              <a:buSzPts val="1100"/>
              <a:buFont typeface="Arial"/>
              <a:buNone/>
            </a:pPr>
            <a:r>
              <a:rPr lang="it-IT" dirty="0"/>
              <a:t>The prizes are: .....</a:t>
            </a:r>
            <a:endParaRPr dirty="0"/>
          </a:p>
          <a:p>
            <a:pPr marL="0" lvl="0" indent="0" algn="l" rtl="0">
              <a:spcBef>
                <a:spcPts val="0"/>
              </a:spcBef>
              <a:spcAft>
                <a:spcPts val="0"/>
              </a:spcAft>
              <a:buClr>
                <a:schemeClr val="dk1"/>
              </a:buClr>
              <a:buSzPts val="1100"/>
              <a:buFont typeface="Arial"/>
              <a:buNone/>
            </a:pPr>
            <a:r>
              <a:rPr lang="it-IT" dirty="0"/>
              <a:t>Inside each reward page there is a QR CODE that sends to a pdf which would represent a usable voucher</a:t>
            </a:r>
            <a:endParaRPr dirty="0"/>
          </a:p>
          <a:p>
            <a:pPr marL="0" lvl="0" indent="0" algn="l" rtl="0">
              <a:lnSpc>
                <a:spcPct val="100000"/>
              </a:lnSpc>
              <a:spcBef>
                <a:spcPts val="0"/>
              </a:spcBef>
              <a:spcAft>
                <a:spcPts val="0"/>
              </a:spcAft>
              <a:buSzPts val="1100"/>
              <a:buNone/>
            </a:pPr>
            <a:endParaRPr dirty="0"/>
          </a:p>
        </p:txBody>
      </p:sp>
      <p:sp>
        <p:nvSpPr>
          <p:cNvPr id="171" name="Google Shape;171;g2ec3913352c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439425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ec3913352c_0_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it-IT" b="1" dirty="0">
                <a:solidFill>
                  <a:schemeClr val="dk1"/>
                </a:solidFill>
                <a:latin typeface="Times New Roman"/>
                <a:ea typeface="Times New Roman"/>
                <a:cs typeface="Times New Roman"/>
                <a:sym typeface="Times New Roman"/>
              </a:rPr>
              <a:t>MyDiary:</a:t>
            </a:r>
            <a:r>
              <a:rPr lang="it-IT" dirty="0">
                <a:solidFill>
                  <a:schemeClr val="dk1"/>
                </a:solidFill>
                <a:latin typeface="Times New Roman"/>
                <a:ea typeface="Times New Roman"/>
                <a:cs typeface="Times New Roman"/>
                <a:sym typeface="Times New Roman"/>
              </a:rPr>
              <a:t> personal place where the user can freely write his thoughts, reflections and progress on his journey, helping him to better understand his feelings and behaviors. </a:t>
            </a:r>
            <a:endParaRPr dirty="0">
              <a:solidFill>
                <a:schemeClr val="dk1"/>
              </a:solidFill>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r>
              <a:rPr lang="it-IT" dirty="0">
                <a:solidFill>
                  <a:schemeClr val="dk1"/>
                </a:solidFill>
                <a:latin typeface="Times New Roman"/>
                <a:ea typeface="Times New Roman"/>
                <a:cs typeface="Times New Roman"/>
                <a:sym typeface="Times New Roman"/>
              </a:rPr>
              <a:t>Having a private corner can be an effective method to keep track of the overcome difficulties.</a:t>
            </a:r>
            <a:endParaRPr dirty="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endParaRPr dirty="0"/>
          </a:p>
        </p:txBody>
      </p:sp>
      <p:sp>
        <p:nvSpPr>
          <p:cNvPr id="171" name="Google Shape;171;g2ec3913352c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301293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it-IT"/>
              <a:t>Closing remarks and future developments – Sum up you discussion briefly. What are the possible evolution of your app in the future? …</a:t>
            </a:r>
            <a:endParaRPr/>
          </a:p>
          <a:p>
            <a:pPr marL="0" lvl="0" indent="0" algn="l" rtl="0">
              <a:lnSpc>
                <a:spcPct val="100000"/>
              </a:lnSpc>
              <a:spcBef>
                <a:spcPts val="0"/>
              </a:spcBef>
              <a:spcAft>
                <a:spcPts val="0"/>
              </a:spcAft>
              <a:buSzPts val="1100"/>
              <a:buNone/>
            </a:pPr>
            <a:endParaRPr/>
          </a:p>
        </p:txBody>
      </p:sp>
      <p:sp>
        <p:nvSpPr>
          <p:cNvPr id="186" name="Google Shape;186;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it-IT"/>
              <a:t>Closing remarks and future developments – Sum up you discussion briefly. What are the possible evolution of your app in the future? …</a:t>
            </a:r>
            <a:endParaRPr/>
          </a:p>
          <a:p>
            <a:pPr marL="0" lvl="0" indent="0" algn="l" rtl="0">
              <a:lnSpc>
                <a:spcPct val="100000"/>
              </a:lnSpc>
              <a:spcBef>
                <a:spcPts val="0"/>
              </a:spcBef>
              <a:spcAft>
                <a:spcPts val="0"/>
              </a:spcAft>
              <a:buSzPts val="1100"/>
              <a:buNone/>
            </a:pPr>
            <a:endParaRPr/>
          </a:p>
        </p:txBody>
      </p:sp>
      <p:sp>
        <p:nvSpPr>
          <p:cNvPr id="186" name="Google Shape;186;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038333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it-IT"/>
              <a:t>Background - What’s the ”story” behind your app? Is it for healthy people? Is it targeting any disease? </a:t>
            </a:r>
            <a:endParaRPr/>
          </a:p>
          <a:p>
            <a:pPr marL="0" lvl="0" indent="0" algn="l" rtl="0">
              <a:lnSpc>
                <a:spcPct val="100000"/>
              </a:lnSpc>
              <a:spcBef>
                <a:spcPts val="0"/>
              </a:spcBef>
              <a:spcAft>
                <a:spcPts val="0"/>
              </a:spcAft>
              <a:buSzPts val="1100"/>
              <a:buNone/>
            </a:pPr>
            <a:r>
              <a:rPr lang="it-IT" b="0" i="0">
                <a:solidFill>
                  <a:srgbClr val="3C4245"/>
                </a:solidFill>
                <a:highlight>
                  <a:srgbClr val="FFFFFF"/>
                </a:highlight>
                <a:latin typeface="Noto Sans"/>
                <a:ea typeface="Noto Sans"/>
                <a:cs typeface="Noto Sans"/>
                <a:sym typeface="Noto Sans"/>
              </a:rPr>
              <a:t>-Worldwide, around 2.6 million deaths were caused by alcohol consumption in 2019.</a:t>
            </a:r>
            <a:endParaRPr/>
          </a:p>
          <a:p>
            <a:pPr marL="0" lvl="0" indent="0" algn="l" rtl="0">
              <a:lnSpc>
                <a:spcPct val="100000"/>
              </a:lnSpc>
              <a:spcBef>
                <a:spcPts val="0"/>
              </a:spcBef>
              <a:spcAft>
                <a:spcPts val="0"/>
              </a:spcAft>
              <a:buSzPts val="1100"/>
              <a:buNone/>
            </a:pPr>
            <a:r>
              <a:rPr lang="it-IT" b="0" i="0">
                <a:solidFill>
                  <a:srgbClr val="3C4245"/>
                </a:solidFill>
                <a:highlight>
                  <a:srgbClr val="FFFFFF"/>
                </a:highlight>
                <a:latin typeface="Noto Sans"/>
                <a:ea typeface="Noto Sans"/>
                <a:cs typeface="Noto Sans"/>
                <a:sym typeface="Noto Sans"/>
              </a:rPr>
              <a:t>-An estimated 400 million people, or 7% of the world’s population aged 15 years and older, lived with alcohol use disorders.</a:t>
            </a:r>
            <a:endParaRPr/>
          </a:p>
          <a:p>
            <a:pPr marL="0" lvl="0" indent="0" algn="l" rtl="0">
              <a:lnSpc>
                <a:spcPct val="100000"/>
              </a:lnSpc>
              <a:spcBef>
                <a:spcPts val="0"/>
              </a:spcBef>
              <a:spcAft>
                <a:spcPts val="0"/>
              </a:spcAft>
              <a:buSzPts val="1100"/>
              <a:buNone/>
            </a:pPr>
            <a:r>
              <a:rPr lang="it-IT" b="0" i="0">
                <a:solidFill>
                  <a:srgbClr val="3C4245"/>
                </a:solidFill>
                <a:highlight>
                  <a:srgbClr val="FFFFFF"/>
                </a:highlight>
                <a:latin typeface="Noto Sans"/>
                <a:ea typeface="Noto Sans"/>
                <a:cs typeface="Noto Sans"/>
                <a:sym typeface="Noto Sans"/>
              </a:rPr>
              <a:t>-</a:t>
            </a:r>
            <a:r>
              <a:rPr lang="it-IT" b="0" i="1">
                <a:solidFill>
                  <a:srgbClr val="3C4245"/>
                </a:solidFill>
                <a:highlight>
                  <a:srgbClr val="FFFFFF"/>
                </a:highlight>
                <a:latin typeface="Noto Sans"/>
                <a:ea typeface="Noto Sans"/>
                <a:cs typeface="Noto Sans"/>
                <a:sym typeface="Noto Sans"/>
              </a:rPr>
              <a:t>In 2019, alcohol consumption in the world, measured in litres of pure alcohol per person of 15 years of age or older, was 5.5 litres, which is a 4.7% relative decrease from 5.7 litres in 2010.</a:t>
            </a:r>
            <a:endParaRPr b="0" i="0">
              <a:solidFill>
                <a:srgbClr val="3C4245"/>
              </a:solidFill>
              <a:highlight>
                <a:srgbClr val="FFFFFF"/>
              </a:highlight>
              <a:latin typeface="Noto Sans"/>
              <a:ea typeface="Noto Sans"/>
              <a:cs typeface="Noto Sans"/>
              <a:sym typeface="Noto Sans"/>
            </a:endParaRPr>
          </a:p>
          <a:p>
            <a:pPr marL="0" lvl="0" indent="0" algn="l" rtl="0">
              <a:lnSpc>
                <a:spcPct val="100000"/>
              </a:lnSpc>
              <a:spcBef>
                <a:spcPts val="0"/>
              </a:spcBef>
              <a:spcAft>
                <a:spcPts val="0"/>
              </a:spcAft>
              <a:buSzPts val="1100"/>
              <a:buNone/>
            </a:pPr>
            <a:r>
              <a:rPr lang="it-IT" b="0" i="0">
                <a:solidFill>
                  <a:srgbClr val="3C4245"/>
                </a:solidFill>
                <a:highlight>
                  <a:srgbClr val="FFFFFF"/>
                </a:highlight>
                <a:latin typeface="Noto Sans"/>
                <a:ea typeface="Noto Sans"/>
                <a:cs typeface="Noto Sans"/>
                <a:sym typeface="Noto Sans"/>
              </a:rPr>
              <a:t>-Access to screening, brief intervention and treatment for people with hazardous alcohol use and alcohol use disorder remains very low, as well as access to medications for treatment of alcohol use disorders. Overall, the proportion of people with alcohol use disorders in contact with treatment services varies from less than 1% to no more than 14% in all countries where such data are available.</a:t>
            </a:r>
            <a:endParaRPr/>
          </a:p>
          <a:p>
            <a:pPr marL="0" lvl="0" indent="0" algn="l" rtl="0">
              <a:lnSpc>
                <a:spcPct val="100000"/>
              </a:lnSpc>
              <a:spcBef>
                <a:spcPts val="0"/>
              </a:spcBef>
              <a:spcAft>
                <a:spcPts val="0"/>
              </a:spcAft>
              <a:buSzPts val="1100"/>
              <a:buNone/>
            </a:pPr>
            <a:endParaRPr b="0" i="0">
              <a:solidFill>
                <a:srgbClr val="3C4245"/>
              </a:solidFill>
              <a:highlight>
                <a:srgbClr val="FFFFFF"/>
              </a:highlight>
              <a:latin typeface="Noto Sans"/>
              <a:ea typeface="Noto Sans"/>
              <a:cs typeface="Noto Sans"/>
              <a:sym typeface="Noto Sans"/>
            </a:endParaRPr>
          </a:p>
          <a:p>
            <a:pPr marL="0" lvl="0" indent="0" algn="l" rtl="0">
              <a:lnSpc>
                <a:spcPct val="100000"/>
              </a:lnSpc>
              <a:spcBef>
                <a:spcPts val="0"/>
              </a:spcBef>
              <a:spcAft>
                <a:spcPts val="0"/>
              </a:spcAft>
              <a:buSzPts val="1100"/>
              <a:buNone/>
            </a:pPr>
            <a:endParaRPr b="0" i="0">
              <a:solidFill>
                <a:srgbClr val="3C4245"/>
              </a:solidFill>
              <a:highlight>
                <a:srgbClr val="FFFFFF"/>
              </a:highlight>
              <a:latin typeface="Noto Sans"/>
              <a:ea typeface="Noto Sans"/>
              <a:cs typeface="Noto Sans"/>
              <a:sym typeface="Noto Sans"/>
            </a:endParaRPr>
          </a:p>
          <a:p>
            <a:pPr marL="457200" marR="0" lvl="0" indent="-298450" algn="l" rtl="0">
              <a:lnSpc>
                <a:spcPct val="100000"/>
              </a:lnSpc>
              <a:spcBef>
                <a:spcPts val="0"/>
              </a:spcBef>
              <a:spcAft>
                <a:spcPts val="0"/>
              </a:spcAft>
              <a:buClr>
                <a:srgbClr val="000000"/>
              </a:buClr>
              <a:buSzPts val="1100"/>
              <a:buFont typeface="Arial"/>
              <a:buChar char="●"/>
            </a:pPr>
            <a:r>
              <a:rPr lang="it-IT" sz="1100" i="0">
                <a:solidFill>
                  <a:schemeClr val="dk1"/>
                </a:solidFill>
                <a:highlight>
                  <a:srgbClr val="F8F8F8"/>
                </a:highlight>
                <a:latin typeface="Arial"/>
                <a:ea typeface="Arial"/>
                <a:cs typeface="Arial"/>
                <a:sym typeface="Arial"/>
              </a:rPr>
              <a:t>It can be hard to identify the lines between casual and occasional drinking and unhealthy alcohol use including alcohol use disorder.    </a:t>
            </a:r>
            <a:endParaRPr/>
          </a:p>
          <a:p>
            <a:pPr marL="457200" marR="0" lvl="0" indent="-298450" algn="l" rtl="0">
              <a:lnSpc>
                <a:spcPct val="100000"/>
              </a:lnSpc>
              <a:spcBef>
                <a:spcPts val="0"/>
              </a:spcBef>
              <a:spcAft>
                <a:spcPts val="0"/>
              </a:spcAft>
              <a:buClr>
                <a:srgbClr val="000000"/>
              </a:buClr>
              <a:buSzPts val="1100"/>
              <a:buFont typeface="Arial"/>
              <a:buChar char="●"/>
            </a:pPr>
            <a:r>
              <a:rPr lang="it-IT" sz="1100" i="0">
                <a:solidFill>
                  <a:schemeClr val="dk1"/>
                </a:solidFill>
                <a:highlight>
                  <a:srgbClr val="F8F8F8"/>
                </a:highlight>
                <a:latin typeface="Arial"/>
                <a:ea typeface="Arial"/>
                <a:cs typeface="Arial"/>
                <a:sym typeface="Arial"/>
              </a:rPr>
              <a:t> In general, when people continue to drink alcohol despite negative social, health, and possibly legal consequences, it can be said that their drinking is “unhealthy.”</a:t>
            </a:r>
            <a:endParaRPr/>
          </a:p>
          <a:p>
            <a:pPr marL="457200" marR="0" lvl="0" indent="-298450" algn="l" rtl="0">
              <a:lnSpc>
                <a:spcPct val="100000"/>
              </a:lnSpc>
              <a:spcBef>
                <a:spcPts val="0"/>
              </a:spcBef>
              <a:spcAft>
                <a:spcPts val="0"/>
              </a:spcAft>
              <a:buClr>
                <a:srgbClr val="000000"/>
              </a:buClr>
              <a:buSzPts val="1100"/>
              <a:buFont typeface="Arial"/>
              <a:buChar char="●"/>
            </a:pPr>
            <a:r>
              <a:rPr lang="it-IT" sz="1100" i="0">
                <a:solidFill>
                  <a:schemeClr val="dk1"/>
                </a:solidFill>
                <a:highlight>
                  <a:srgbClr val="F8F8F8"/>
                </a:highlight>
                <a:latin typeface="Arial"/>
                <a:ea typeface="Arial"/>
                <a:cs typeface="Arial"/>
                <a:sym typeface="Arial"/>
              </a:rPr>
              <a:t>Whether it takes the form of frequent or daily alcohol use or binge drinking, excessive drinking increases the risk of developing alcohol use disorder (AUD)</a:t>
            </a:r>
            <a:endParaRPr sz="1100">
              <a:solidFill>
                <a:schemeClr val="dk1"/>
              </a:solidFill>
              <a:highlight>
                <a:srgbClr val="F8F8F8"/>
              </a:highlight>
              <a:latin typeface="Arial"/>
              <a:ea typeface="Arial"/>
              <a:cs typeface="Arial"/>
              <a:sym typeface="Arial"/>
            </a:endParaRPr>
          </a:p>
          <a:p>
            <a:pPr marL="457200" marR="0" lvl="0" indent="-298450" algn="l" rtl="0">
              <a:lnSpc>
                <a:spcPct val="100000"/>
              </a:lnSpc>
              <a:spcBef>
                <a:spcPts val="0"/>
              </a:spcBef>
              <a:spcAft>
                <a:spcPts val="0"/>
              </a:spcAft>
              <a:buClr>
                <a:srgbClr val="000000"/>
              </a:buClr>
              <a:buSzPts val="1100"/>
              <a:buFont typeface="Arial"/>
              <a:buChar char="●"/>
            </a:pPr>
            <a:r>
              <a:rPr lang="it-IT" sz="1100" i="0">
                <a:solidFill>
                  <a:schemeClr val="dk1"/>
                </a:solidFill>
                <a:highlight>
                  <a:srgbClr val="F8F8F8"/>
                </a:highlight>
                <a:latin typeface="Arial"/>
                <a:ea typeface="Arial"/>
                <a:cs typeface="Arial"/>
                <a:sym typeface="Arial"/>
              </a:rPr>
              <a:t>Fortunately, AUD is a treatable disease. With the use of appropriate medications and behavioral therapies, people can recover from AU </a:t>
            </a:r>
            <a:endParaRPr/>
          </a:p>
          <a:p>
            <a:pPr marL="0" lvl="0" indent="0" algn="l" rtl="0">
              <a:lnSpc>
                <a:spcPct val="100000"/>
              </a:lnSpc>
              <a:spcBef>
                <a:spcPts val="0"/>
              </a:spcBef>
              <a:spcAft>
                <a:spcPts val="0"/>
              </a:spcAft>
              <a:buSzPts val="1100"/>
              <a:buNone/>
            </a:pPr>
            <a:endParaRPr b="0" i="0">
              <a:solidFill>
                <a:srgbClr val="3C4245"/>
              </a:solidFill>
              <a:highlight>
                <a:srgbClr val="FFFFFF"/>
              </a:highlight>
              <a:latin typeface="Noto Sans"/>
              <a:ea typeface="Noto Sans"/>
              <a:cs typeface="Noto Sans"/>
              <a:sym typeface="Noto Sans"/>
            </a:endParaRPr>
          </a:p>
        </p:txBody>
      </p:sp>
      <p:sp>
        <p:nvSpPr>
          <p:cNvPr id="92" name="Google Shape;9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it-IT"/>
              <a:t>Closing remarks and future developments – Sum up you discussion briefly. What are the possible evolution of your app in the future? …</a:t>
            </a:r>
            <a:endParaRPr/>
          </a:p>
          <a:p>
            <a:pPr marL="0" lvl="0" indent="0" algn="l" rtl="0">
              <a:lnSpc>
                <a:spcPct val="100000"/>
              </a:lnSpc>
              <a:spcBef>
                <a:spcPts val="0"/>
              </a:spcBef>
              <a:spcAft>
                <a:spcPts val="0"/>
              </a:spcAft>
              <a:buSzPts val="1100"/>
              <a:buNone/>
            </a:pPr>
            <a:endParaRPr/>
          </a:p>
        </p:txBody>
      </p:sp>
      <p:sp>
        <p:nvSpPr>
          <p:cNvPr id="186" name="Google Shape;186;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212879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426432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it-IT"/>
              <a:t>Problem to be solved/Feature to be provided to the public - What’s the target user/use case? What kind of problem your app is trying to solve? What’s missing in the current market (if some)? … </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it-IT"/>
              <a:t>SDG 3: Target 3.5  (Strengthen the prevention and treatment of substance abuse, including narcotic drug abuse and harmful use of alcohol)</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it-IT"/>
              <a:t>..</a:t>
            </a:r>
            <a:r>
              <a:rPr lang="it-IT" b="0" i="0">
                <a:solidFill>
                  <a:srgbClr val="1F1F1F"/>
                </a:solidFill>
                <a:latin typeface="Arial"/>
                <a:ea typeface="Arial"/>
                <a:cs typeface="Arial"/>
                <a:sym typeface="Arial"/>
              </a:rPr>
              <a:t> the transferal of treatment success into everyday life is challenging and many patients remain without further assistance. App-based interventions with human guidance have great potential to support individuals after inpatient treatment, yet evidence on their efficacy remains scarce…</a:t>
            </a:r>
            <a:endParaRPr/>
          </a:p>
          <a:p>
            <a:pPr marL="0" lvl="0" indent="0" algn="l" rtl="0">
              <a:lnSpc>
                <a:spcPct val="100000"/>
              </a:lnSpc>
              <a:spcBef>
                <a:spcPts val="0"/>
              </a:spcBef>
              <a:spcAft>
                <a:spcPts val="0"/>
              </a:spcAft>
              <a:buSzPts val="1100"/>
              <a:buNone/>
            </a:pPr>
            <a:endParaRPr b="0" i="0">
              <a:solidFill>
                <a:srgbClr val="1F1F1F"/>
              </a:solidFill>
              <a:latin typeface="Arial"/>
              <a:ea typeface="Arial"/>
              <a:cs typeface="Arial"/>
              <a:sym typeface="Arial"/>
            </a:endParaRPr>
          </a:p>
          <a:p>
            <a:pPr marL="0" lvl="0" indent="0" algn="l" rtl="0">
              <a:lnSpc>
                <a:spcPct val="100000"/>
              </a:lnSpc>
              <a:spcBef>
                <a:spcPts val="0"/>
              </a:spcBef>
              <a:spcAft>
                <a:spcPts val="0"/>
              </a:spcAft>
              <a:buSzPts val="1100"/>
              <a:buNone/>
            </a:pPr>
            <a:r>
              <a:rPr lang="it-IT" b="0" i="0">
                <a:solidFill>
                  <a:srgbClr val="212121"/>
                </a:solidFill>
                <a:highlight>
                  <a:srgbClr val="FFFFFF"/>
                </a:highlight>
                <a:latin typeface="Cambria"/>
                <a:ea typeface="Cambria"/>
                <a:cs typeface="Cambria"/>
                <a:sym typeface="Cambria"/>
              </a:rPr>
              <a:t>however, support for cessation is not routinely offered to those diagnosed with ALD, and continued drinking or resumption of drinking after diagnosis is common. Mobile health (mHealth) has the potential to offer convenient and scalable support for alcohol cessation to those diagnosed with ALD, </a:t>
            </a:r>
            <a:endParaRPr/>
          </a:p>
        </p:txBody>
      </p:sp>
      <p:sp>
        <p:nvSpPr>
          <p:cNvPr id="102" name="Google Shape;102;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it-IT"/>
              <a:t>Your solution - High overview of your app (name, catchy motto, …). What do you want to enable with your app? …</a:t>
            </a:r>
            <a:endParaRPr/>
          </a:p>
        </p:txBody>
      </p:sp>
      <p:sp>
        <p:nvSpPr>
          <p:cNvPr id="115" name="Google Shape;115;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it-IT" b="1" dirty="0"/>
              <a:t>Core app </a:t>
            </a:r>
            <a:r>
              <a:rPr lang="it-IT" b="1" dirty="0" err="1"/>
              <a:t>functionalities</a:t>
            </a:r>
            <a:r>
              <a:rPr lang="it-IT" b="1" dirty="0"/>
              <a:t> </a:t>
            </a:r>
            <a:endParaRPr b="1" dirty="0"/>
          </a:p>
          <a:p>
            <a:pPr marL="0" lvl="0" indent="0" algn="l" rtl="0">
              <a:lnSpc>
                <a:spcPct val="100000"/>
              </a:lnSpc>
              <a:spcBef>
                <a:spcPts val="0"/>
              </a:spcBef>
              <a:spcAft>
                <a:spcPts val="0"/>
              </a:spcAft>
              <a:buSzPts val="1100"/>
              <a:buNone/>
            </a:pPr>
            <a:r>
              <a:rPr lang="it-IT" dirty="0"/>
              <a:t>• </a:t>
            </a:r>
            <a:r>
              <a:rPr lang="it-IT" b="1" dirty="0"/>
              <a:t>Screen </a:t>
            </a:r>
            <a:r>
              <a:rPr lang="it-IT" b="1" dirty="0" err="1"/>
              <a:t>map</a:t>
            </a:r>
            <a:r>
              <a:rPr lang="it-IT" b="1" dirty="0"/>
              <a:t> of </a:t>
            </a:r>
            <a:r>
              <a:rPr lang="it-IT" b="1" dirty="0" err="1"/>
              <a:t>your</a:t>
            </a:r>
            <a:r>
              <a:rPr lang="it-IT" b="1" dirty="0"/>
              <a:t> app</a:t>
            </a:r>
            <a:endParaRPr b="1" dirty="0"/>
          </a:p>
          <a:p>
            <a:pPr marL="0" lvl="0" indent="0" algn="l" rtl="0">
              <a:lnSpc>
                <a:spcPct val="100000"/>
              </a:lnSpc>
              <a:spcBef>
                <a:spcPts val="0"/>
              </a:spcBef>
              <a:spcAft>
                <a:spcPts val="0"/>
              </a:spcAft>
              <a:buSzPts val="1100"/>
              <a:buNone/>
            </a:pPr>
            <a:r>
              <a:rPr lang="it-IT" b="1" dirty="0"/>
              <a:t>• User authentication and management - How do </a:t>
            </a:r>
            <a:r>
              <a:rPr lang="it-IT" b="1" dirty="0" err="1"/>
              <a:t>you</a:t>
            </a:r>
            <a:r>
              <a:rPr lang="it-IT" b="1" dirty="0"/>
              <a:t> do </a:t>
            </a:r>
            <a:r>
              <a:rPr lang="it-IT" b="1" dirty="0" err="1"/>
              <a:t>it</a:t>
            </a:r>
            <a:r>
              <a:rPr lang="it-IT" b="1" dirty="0"/>
              <a:t>? …</a:t>
            </a:r>
            <a:endParaRPr b="1" dirty="0"/>
          </a:p>
          <a:p>
            <a:pPr marL="0" lvl="0" indent="0" algn="l" rtl="0">
              <a:lnSpc>
                <a:spcPct val="100000"/>
              </a:lnSpc>
              <a:spcBef>
                <a:spcPts val="0"/>
              </a:spcBef>
              <a:spcAft>
                <a:spcPts val="0"/>
              </a:spcAft>
              <a:buSzPts val="1100"/>
              <a:buNone/>
            </a:pPr>
            <a:r>
              <a:rPr lang="it-IT" dirty="0" err="1"/>
              <a:t>Getting</a:t>
            </a:r>
            <a:r>
              <a:rPr lang="it-IT" dirty="0"/>
              <a:t> data by IMPACT </a:t>
            </a:r>
            <a:r>
              <a:rPr lang="it-IT" dirty="0" err="1"/>
              <a:t>backend</a:t>
            </a:r>
            <a:r>
              <a:rPr lang="it-IT" dirty="0"/>
              <a:t> </a:t>
            </a:r>
            <a:r>
              <a:rPr lang="it-IT" dirty="0" err="1"/>
              <a:t>through</a:t>
            </a:r>
            <a:r>
              <a:rPr lang="it-IT" dirty="0"/>
              <a:t> HTTP </a:t>
            </a:r>
            <a:r>
              <a:rPr lang="it-IT" dirty="0" err="1"/>
              <a:t>requests</a:t>
            </a:r>
            <a:r>
              <a:rPr lang="it-IT" dirty="0"/>
              <a:t>/</a:t>
            </a:r>
            <a:r>
              <a:rPr lang="it-IT" dirty="0" err="1"/>
              <a:t>responses</a:t>
            </a:r>
            <a:endParaRPr dirty="0"/>
          </a:p>
          <a:p>
            <a:pPr marL="457200" lvl="0" indent="-298450" algn="l" rtl="0">
              <a:lnSpc>
                <a:spcPct val="100000"/>
              </a:lnSpc>
              <a:spcBef>
                <a:spcPts val="0"/>
              </a:spcBef>
              <a:spcAft>
                <a:spcPts val="0"/>
              </a:spcAft>
              <a:buSzPts val="1100"/>
              <a:buAutoNum type="arabicPeriod"/>
            </a:pPr>
            <a:r>
              <a:rPr lang="it-IT" dirty="0" err="1"/>
              <a:t>Get</a:t>
            </a:r>
            <a:r>
              <a:rPr lang="it-IT" dirty="0"/>
              <a:t> token (JWT) </a:t>
            </a:r>
            <a:r>
              <a:rPr lang="it-IT" dirty="0" err="1"/>
              <a:t>using</a:t>
            </a:r>
            <a:r>
              <a:rPr lang="it-IT" dirty="0"/>
              <a:t> </a:t>
            </a:r>
            <a:r>
              <a:rPr lang="it-IT" dirty="0" err="1"/>
              <a:t>credentials</a:t>
            </a:r>
            <a:endParaRPr dirty="0"/>
          </a:p>
          <a:p>
            <a:pPr marL="457200" lvl="0" indent="-298450" algn="l" rtl="0">
              <a:lnSpc>
                <a:spcPct val="100000"/>
              </a:lnSpc>
              <a:spcBef>
                <a:spcPts val="0"/>
              </a:spcBef>
              <a:spcAft>
                <a:spcPts val="0"/>
              </a:spcAft>
              <a:buSzPts val="1100"/>
              <a:buAutoNum type="arabicPeriod"/>
            </a:pPr>
            <a:r>
              <a:rPr lang="it-IT" dirty="0"/>
              <a:t>(</a:t>
            </a:r>
            <a:r>
              <a:rPr lang="it-IT" dirty="0" err="1"/>
              <a:t>if</a:t>
            </a:r>
            <a:r>
              <a:rPr lang="it-IT" dirty="0"/>
              <a:t> </a:t>
            </a:r>
            <a:r>
              <a:rPr lang="it-IT" dirty="0" err="1"/>
              <a:t>credentials</a:t>
            </a:r>
            <a:r>
              <a:rPr lang="it-IT" dirty="0"/>
              <a:t> are ok) </a:t>
            </a:r>
            <a:r>
              <a:rPr lang="it-IT" dirty="0" err="1"/>
              <a:t>Receive</a:t>
            </a:r>
            <a:r>
              <a:rPr lang="it-IT" dirty="0"/>
              <a:t> token</a:t>
            </a:r>
            <a:endParaRPr dirty="0"/>
          </a:p>
          <a:p>
            <a:pPr marL="457200" lvl="0" indent="-298450" algn="l" rtl="0">
              <a:lnSpc>
                <a:spcPct val="100000"/>
              </a:lnSpc>
              <a:spcBef>
                <a:spcPts val="0"/>
              </a:spcBef>
              <a:spcAft>
                <a:spcPts val="0"/>
              </a:spcAft>
              <a:buSzPts val="1100"/>
              <a:buAutoNum type="arabicPeriod"/>
            </a:pPr>
            <a:r>
              <a:rPr lang="it-IT" dirty="0" err="1"/>
              <a:t>Ask</a:t>
            </a:r>
            <a:r>
              <a:rPr lang="it-IT" dirty="0"/>
              <a:t> for </a:t>
            </a:r>
            <a:r>
              <a:rPr lang="it-IT" dirty="0" err="1"/>
              <a:t>specific</a:t>
            </a:r>
            <a:r>
              <a:rPr lang="it-IT" dirty="0"/>
              <a:t> data </a:t>
            </a:r>
            <a:r>
              <a:rPr lang="it-IT" dirty="0" err="1"/>
              <a:t>using</a:t>
            </a:r>
            <a:r>
              <a:rPr lang="it-IT" dirty="0"/>
              <a:t> token</a:t>
            </a:r>
            <a:endParaRPr dirty="0"/>
          </a:p>
          <a:p>
            <a:pPr marL="457200" lvl="0" indent="-298450" algn="l" rtl="0">
              <a:lnSpc>
                <a:spcPct val="100000"/>
              </a:lnSpc>
              <a:spcBef>
                <a:spcPts val="0"/>
              </a:spcBef>
              <a:spcAft>
                <a:spcPts val="0"/>
              </a:spcAft>
              <a:buSzPts val="1100"/>
              <a:buAutoNum type="arabicPeriod"/>
            </a:pPr>
            <a:r>
              <a:rPr lang="it-IT" dirty="0"/>
              <a:t>(</a:t>
            </a:r>
            <a:r>
              <a:rPr lang="it-IT" dirty="0" err="1"/>
              <a:t>if</a:t>
            </a:r>
            <a:r>
              <a:rPr lang="it-IT" dirty="0"/>
              <a:t> </a:t>
            </a:r>
            <a:r>
              <a:rPr lang="it-IT" dirty="0" err="1"/>
              <a:t>request</a:t>
            </a:r>
            <a:r>
              <a:rPr lang="it-IT" dirty="0"/>
              <a:t> </a:t>
            </a:r>
            <a:r>
              <a:rPr lang="it-IT" dirty="0" err="1"/>
              <a:t>is</a:t>
            </a:r>
            <a:r>
              <a:rPr lang="it-IT" dirty="0"/>
              <a:t> ok) </a:t>
            </a:r>
            <a:r>
              <a:rPr lang="it-IT" dirty="0" err="1"/>
              <a:t>receive</a:t>
            </a:r>
            <a:r>
              <a:rPr lang="it-IT" dirty="0"/>
              <a:t> data (JSON format)</a:t>
            </a:r>
            <a:endParaRPr dirty="0"/>
          </a:p>
          <a:p>
            <a:pPr marL="0" lvl="0" indent="0" algn="l" rtl="0">
              <a:lnSpc>
                <a:spcPct val="100000"/>
              </a:lnSpc>
              <a:spcBef>
                <a:spcPts val="0"/>
              </a:spcBef>
              <a:spcAft>
                <a:spcPts val="0"/>
              </a:spcAft>
              <a:buNone/>
            </a:pPr>
            <a:endParaRPr dirty="0"/>
          </a:p>
          <a:p>
            <a:pPr marL="0" lvl="0" indent="0" algn="l" rtl="0">
              <a:lnSpc>
                <a:spcPct val="100000"/>
              </a:lnSpc>
              <a:spcBef>
                <a:spcPts val="0"/>
              </a:spcBef>
              <a:spcAft>
                <a:spcPts val="0"/>
              </a:spcAft>
              <a:buSzPts val="1100"/>
              <a:buNone/>
            </a:pPr>
            <a:r>
              <a:rPr lang="it-IT" b="1" dirty="0"/>
              <a:t>• Data </a:t>
            </a:r>
            <a:r>
              <a:rPr lang="it-IT" b="1" dirty="0" err="1"/>
              <a:t>collection</a:t>
            </a:r>
            <a:r>
              <a:rPr lang="it-IT" b="1" dirty="0"/>
              <a:t> – How do </a:t>
            </a:r>
            <a:r>
              <a:rPr lang="it-IT" b="1" dirty="0" err="1"/>
              <a:t>you</a:t>
            </a:r>
            <a:r>
              <a:rPr lang="it-IT" b="1" dirty="0"/>
              <a:t> do </a:t>
            </a:r>
            <a:r>
              <a:rPr lang="it-IT" b="1" dirty="0" err="1"/>
              <a:t>it</a:t>
            </a:r>
            <a:r>
              <a:rPr lang="it-IT" b="1" dirty="0"/>
              <a:t>? …</a:t>
            </a:r>
            <a:endParaRPr b="1" dirty="0"/>
          </a:p>
          <a:p>
            <a:pPr marL="0" lvl="0" indent="0" algn="l" rtl="0">
              <a:lnSpc>
                <a:spcPct val="100000"/>
              </a:lnSpc>
              <a:spcBef>
                <a:spcPts val="0"/>
              </a:spcBef>
              <a:spcAft>
                <a:spcPts val="0"/>
              </a:spcAft>
              <a:buSzPts val="1100"/>
              <a:buNone/>
            </a:pPr>
            <a:r>
              <a:rPr lang="it-IT" dirty="0"/>
              <a:t>Data are </a:t>
            </a:r>
            <a:r>
              <a:rPr lang="it-IT" dirty="0" err="1"/>
              <a:t>collecting</a:t>
            </a:r>
            <a:r>
              <a:rPr lang="it-IT" dirty="0"/>
              <a:t> by professor </a:t>
            </a:r>
            <a:r>
              <a:rPr lang="it-IT" dirty="0" err="1"/>
              <a:t>using</a:t>
            </a:r>
            <a:r>
              <a:rPr lang="it-IT" dirty="0"/>
              <a:t> a Fitbit Versa 2 (from 09/02 to 30/11). </a:t>
            </a:r>
            <a:r>
              <a:rPr lang="it-IT" dirty="0" err="1"/>
              <a:t>We</a:t>
            </a:r>
            <a:r>
              <a:rPr lang="it-IT" dirty="0"/>
              <a:t> are </a:t>
            </a:r>
            <a:r>
              <a:rPr lang="it-IT" dirty="0" err="1"/>
              <a:t>using</a:t>
            </a:r>
            <a:r>
              <a:rPr lang="it-IT" dirty="0"/>
              <a:t>:</a:t>
            </a:r>
            <a:endParaRPr dirty="0"/>
          </a:p>
          <a:p>
            <a:pPr marL="457200" lvl="0" indent="-298450" algn="l" rtl="0">
              <a:lnSpc>
                <a:spcPct val="100000"/>
              </a:lnSpc>
              <a:spcBef>
                <a:spcPts val="0"/>
              </a:spcBef>
              <a:spcAft>
                <a:spcPts val="0"/>
              </a:spcAft>
              <a:buSzPts val="1100"/>
              <a:buChar char="-"/>
            </a:pPr>
            <a:r>
              <a:rPr lang="it-IT" dirty="0" err="1"/>
              <a:t>Heart_Rate</a:t>
            </a:r>
            <a:r>
              <a:rPr lang="it-IT" dirty="0"/>
              <a:t>: a list of 1 data point </a:t>
            </a:r>
            <a:r>
              <a:rPr lang="it-IT" dirty="0" err="1"/>
              <a:t>every</a:t>
            </a:r>
            <a:r>
              <a:rPr lang="it-IT" dirty="0"/>
              <a:t> 5s → time (</a:t>
            </a:r>
            <a:r>
              <a:rPr lang="it-IT" dirty="0" err="1"/>
              <a:t>timestamp</a:t>
            </a:r>
            <a:r>
              <a:rPr lang="it-IT" dirty="0"/>
              <a:t> [</a:t>
            </a:r>
            <a:r>
              <a:rPr lang="it-IT" dirty="0" err="1"/>
              <a:t>hh:mm:ss</a:t>
            </a:r>
            <a:r>
              <a:rPr lang="it-IT" dirty="0"/>
              <a:t> format] of the </a:t>
            </a:r>
            <a:r>
              <a:rPr lang="it-IT" dirty="0" err="1"/>
              <a:t>heart</a:t>
            </a:r>
            <a:r>
              <a:rPr lang="it-IT" dirty="0"/>
              <a:t> rate entry) and </a:t>
            </a:r>
            <a:r>
              <a:rPr lang="it-IT" dirty="0" err="1"/>
              <a:t>value</a:t>
            </a:r>
            <a:r>
              <a:rPr lang="it-IT" dirty="0"/>
              <a:t> (</a:t>
            </a:r>
            <a:r>
              <a:rPr lang="it-IT" dirty="0" err="1"/>
              <a:t>heart</a:t>
            </a:r>
            <a:r>
              <a:rPr lang="it-IT" dirty="0"/>
              <a:t> rate </a:t>
            </a:r>
            <a:r>
              <a:rPr lang="it-IT" dirty="0" err="1"/>
              <a:t>at</a:t>
            </a:r>
            <a:r>
              <a:rPr lang="it-IT" dirty="0"/>
              <a:t> the </a:t>
            </a:r>
            <a:r>
              <a:rPr lang="it-IT" dirty="0" err="1"/>
              <a:t>current</a:t>
            </a:r>
            <a:r>
              <a:rPr lang="it-IT" dirty="0"/>
              <a:t> time [in bpm])</a:t>
            </a:r>
            <a:endParaRPr dirty="0"/>
          </a:p>
          <a:p>
            <a:pPr marL="457200" lvl="0" indent="-298450" algn="l" rtl="0">
              <a:lnSpc>
                <a:spcPct val="100000"/>
              </a:lnSpc>
              <a:spcBef>
                <a:spcPts val="0"/>
              </a:spcBef>
              <a:spcAft>
                <a:spcPts val="0"/>
              </a:spcAft>
              <a:buSzPts val="1100"/>
              <a:buChar char="-"/>
            </a:pPr>
            <a:r>
              <a:rPr lang="it-IT" dirty="0" err="1"/>
              <a:t>Resting_Heart_Rate</a:t>
            </a:r>
            <a:r>
              <a:rPr lang="it-IT" dirty="0"/>
              <a:t>: an entry per day → </a:t>
            </a:r>
            <a:r>
              <a:rPr lang="it-IT" dirty="0">
                <a:solidFill>
                  <a:schemeClr val="dk1"/>
                </a:solidFill>
              </a:rPr>
              <a:t>time (</a:t>
            </a:r>
            <a:r>
              <a:rPr lang="it-IT" dirty="0" err="1">
                <a:solidFill>
                  <a:schemeClr val="dk1"/>
                </a:solidFill>
              </a:rPr>
              <a:t>timestamp</a:t>
            </a:r>
            <a:r>
              <a:rPr lang="it-IT" dirty="0">
                <a:solidFill>
                  <a:schemeClr val="dk1"/>
                </a:solidFill>
              </a:rPr>
              <a:t> [</a:t>
            </a:r>
            <a:r>
              <a:rPr lang="it-IT" dirty="0" err="1">
                <a:solidFill>
                  <a:schemeClr val="dk1"/>
                </a:solidFill>
              </a:rPr>
              <a:t>hh:mm:ss</a:t>
            </a:r>
            <a:r>
              <a:rPr lang="it-IT" dirty="0">
                <a:solidFill>
                  <a:schemeClr val="dk1"/>
                </a:solidFill>
              </a:rPr>
              <a:t> format] of the </a:t>
            </a:r>
            <a:r>
              <a:rPr lang="it-IT" dirty="0" err="1">
                <a:solidFill>
                  <a:schemeClr val="dk1"/>
                </a:solidFill>
              </a:rPr>
              <a:t>resting</a:t>
            </a:r>
            <a:r>
              <a:rPr lang="it-IT" dirty="0">
                <a:solidFill>
                  <a:schemeClr val="dk1"/>
                </a:solidFill>
              </a:rPr>
              <a:t> </a:t>
            </a:r>
            <a:r>
              <a:rPr lang="it-IT" dirty="0" err="1">
                <a:solidFill>
                  <a:schemeClr val="dk1"/>
                </a:solidFill>
              </a:rPr>
              <a:t>heart</a:t>
            </a:r>
            <a:r>
              <a:rPr lang="it-IT" dirty="0">
                <a:solidFill>
                  <a:schemeClr val="dk1"/>
                </a:solidFill>
              </a:rPr>
              <a:t> rate entry [</a:t>
            </a:r>
            <a:r>
              <a:rPr lang="it-IT" dirty="0" err="1">
                <a:solidFill>
                  <a:schemeClr val="dk1"/>
                </a:solidFill>
              </a:rPr>
              <a:t>always</a:t>
            </a:r>
            <a:r>
              <a:rPr lang="it-IT" dirty="0">
                <a:solidFill>
                  <a:schemeClr val="dk1"/>
                </a:solidFill>
              </a:rPr>
              <a:t> 00:00:00]) and </a:t>
            </a:r>
            <a:r>
              <a:rPr lang="it-IT" dirty="0" err="1">
                <a:solidFill>
                  <a:schemeClr val="dk1"/>
                </a:solidFill>
              </a:rPr>
              <a:t>value</a:t>
            </a:r>
            <a:r>
              <a:rPr lang="it-IT" dirty="0">
                <a:solidFill>
                  <a:schemeClr val="dk1"/>
                </a:solidFill>
              </a:rPr>
              <a:t> (the </a:t>
            </a:r>
            <a:r>
              <a:rPr lang="it-IT" dirty="0" err="1">
                <a:solidFill>
                  <a:schemeClr val="dk1"/>
                </a:solidFill>
              </a:rPr>
              <a:t>estimated</a:t>
            </a:r>
            <a:r>
              <a:rPr lang="it-IT" dirty="0">
                <a:solidFill>
                  <a:schemeClr val="dk1"/>
                </a:solidFill>
              </a:rPr>
              <a:t> </a:t>
            </a:r>
            <a:r>
              <a:rPr lang="it-IT" dirty="0" err="1">
                <a:solidFill>
                  <a:schemeClr val="dk1"/>
                </a:solidFill>
              </a:rPr>
              <a:t>resting</a:t>
            </a:r>
            <a:r>
              <a:rPr lang="it-IT" dirty="0">
                <a:solidFill>
                  <a:schemeClr val="dk1"/>
                </a:solidFill>
              </a:rPr>
              <a:t> </a:t>
            </a:r>
            <a:r>
              <a:rPr lang="it-IT" dirty="0" err="1">
                <a:solidFill>
                  <a:schemeClr val="dk1"/>
                </a:solidFill>
              </a:rPr>
              <a:t>heart</a:t>
            </a:r>
            <a:r>
              <a:rPr lang="it-IT" dirty="0">
                <a:solidFill>
                  <a:schemeClr val="dk1"/>
                </a:solidFill>
              </a:rPr>
              <a:t> rate </a:t>
            </a:r>
            <a:r>
              <a:rPr lang="it-IT" dirty="0" err="1">
                <a:solidFill>
                  <a:schemeClr val="dk1"/>
                </a:solidFill>
              </a:rPr>
              <a:t>at</a:t>
            </a:r>
            <a:r>
              <a:rPr lang="it-IT" dirty="0">
                <a:solidFill>
                  <a:schemeClr val="dk1"/>
                </a:solidFill>
              </a:rPr>
              <a:t> the </a:t>
            </a:r>
            <a:r>
              <a:rPr lang="it-IT" dirty="0" err="1">
                <a:solidFill>
                  <a:schemeClr val="dk1"/>
                </a:solidFill>
              </a:rPr>
              <a:t>current</a:t>
            </a:r>
            <a:r>
              <a:rPr lang="it-IT" dirty="0">
                <a:solidFill>
                  <a:schemeClr val="dk1"/>
                </a:solidFill>
              </a:rPr>
              <a:t> time [in bpm])</a:t>
            </a:r>
            <a:endParaRPr dirty="0">
              <a:solidFill>
                <a:schemeClr val="dk1"/>
              </a:solidFill>
            </a:endParaRPr>
          </a:p>
          <a:p>
            <a:pPr marL="457200" lvl="0" indent="-298450" algn="l" rtl="0">
              <a:lnSpc>
                <a:spcPct val="100000"/>
              </a:lnSpc>
              <a:spcBef>
                <a:spcPts val="0"/>
              </a:spcBef>
              <a:spcAft>
                <a:spcPts val="0"/>
              </a:spcAft>
              <a:buClr>
                <a:schemeClr val="dk1"/>
              </a:buClr>
              <a:buSzPts val="1100"/>
              <a:buChar char="-"/>
            </a:pPr>
            <a:r>
              <a:rPr lang="it-IT" dirty="0" err="1">
                <a:solidFill>
                  <a:schemeClr val="dk1"/>
                </a:solidFill>
              </a:rPr>
              <a:t>Sleep</a:t>
            </a:r>
            <a:r>
              <a:rPr lang="it-IT" dirty="0">
                <a:solidFill>
                  <a:schemeClr val="dk1"/>
                </a:solidFill>
              </a:rPr>
              <a:t>: a list of 1 entry for </a:t>
            </a:r>
            <a:r>
              <a:rPr lang="it-IT" dirty="0" err="1">
                <a:solidFill>
                  <a:schemeClr val="dk1"/>
                </a:solidFill>
              </a:rPr>
              <a:t>each</a:t>
            </a:r>
            <a:r>
              <a:rPr lang="it-IT" dirty="0">
                <a:solidFill>
                  <a:schemeClr val="dk1"/>
                </a:solidFill>
              </a:rPr>
              <a:t> </a:t>
            </a:r>
            <a:r>
              <a:rPr lang="it-IT" dirty="0" err="1">
                <a:solidFill>
                  <a:schemeClr val="dk1"/>
                </a:solidFill>
              </a:rPr>
              <a:t>sleep</a:t>
            </a:r>
            <a:r>
              <a:rPr lang="it-IT" dirty="0">
                <a:solidFill>
                  <a:schemeClr val="dk1"/>
                </a:solidFill>
              </a:rPr>
              <a:t> session → </a:t>
            </a:r>
            <a:r>
              <a:rPr lang="it-IT" dirty="0" err="1">
                <a:solidFill>
                  <a:schemeClr val="dk1"/>
                </a:solidFill>
              </a:rPr>
              <a:t>minutesAsleep</a:t>
            </a:r>
            <a:r>
              <a:rPr lang="it-IT" dirty="0">
                <a:solidFill>
                  <a:schemeClr val="dk1"/>
                </a:solidFill>
              </a:rPr>
              <a:t> (the </a:t>
            </a:r>
            <a:r>
              <a:rPr lang="it-IT" dirty="0" err="1">
                <a:solidFill>
                  <a:schemeClr val="dk1"/>
                </a:solidFill>
              </a:rPr>
              <a:t>number</a:t>
            </a:r>
            <a:r>
              <a:rPr lang="it-IT" dirty="0">
                <a:solidFill>
                  <a:schemeClr val="dk1"/>
                </a:solidFill>
              </a:rPr>
              <a:t> of minutes </a:t>
            </a:r>
            <a:r>
              <a:rPr lang="it-IT" dirty="0" err="1">
                <a:solidFill>
                  <a:schemeClr val="dk1"/>
                </a:solidFill>
              </a:rPr>
              <a:t>asleep</a:t>
            </a:r>
            <a:r>
              <a:rPr lang="it-IT" dirty="0">
                <a:solidFill>
                  <a:schemeClr val="dk1"/>
                </a:solidFill>
              </a:rPr>
              <a:t> </a:t>
            </a:r>
            <a:r>
              <a:rPr lang="it-IT" dirty="0" err="1">
                <a:solidFill>
                  <a:schemeClr val="dk1"/>
                </a:solidFill>
              </a:rPr>
              <a:t>during</a:t>
            </a:r>
            <a:r>
              <a:rPr lang="it-IT" dirty="0">
                <a:solidFill>
                  <a:schemeClr val="dk1"/>
                </a:solidFill>
              </a:rPr>
              <a:t> the </a:t>
            </a:r>
            <a:r>
              <a:rPr lang="it-IT" dirty="0" err="1">
                <a:solidFill>
                  <a:schemeClr val="dk1"/>
                </a:solidFill>
              </a:rPr>
              <a:t>sleep</a:t>
            </a:r>
            <a:r>
              <a:rPr lang="it-IT" dirty="0">
                <a:solidFill>
                  <a:schemeClr val="dk1"/>
                </a:solidFill>
              </a:rPr>
              <a:t> entry)</a:t>
            </a:r>
            <a:endParaRPr dirty="0">
              <a:solidFill>
                <a:schemeClr val="dk1"/>
              </a:solidFill>
            </a:endParaRPr>
          </a:p>
          <a:p>
            <a:pPr marL="0" lvl="0" indent="0" algn="l" rtl="0">
              <a:lnSpc>
                <a:spcPct val="100000"/>
              </a:lnSpc>
              <a:spcBef>
                <a:spcPts val="0"/>
              </a:spcBef>
              <a:spcAft>
                <a:spcPts val="0"/>
              </a:spcAft>
              <a:buNone/>
            </a:pPr>
            <a:endParaRPr dirty="0">
              <a:solidFill>
                <a:schemeClr val="dk1"/>
              </a:solidFill>
            </a:endParaRPr>
          </a:p>
          <a:p>
            <a:pPr marL="0" lvl="0" indent="0" algn="l" rtl="0">
              <a:lnSpc>
                <a:spcPct val="100000"/>
              </a:lnSpc>
              <a:spcBef>
                <a:spcPts val="0"/>
              </a:spcBef>
              <a:spcAft>
                <a:spcPts val="0"/>
              </a:spcAft>
              <a:buSzPts val="1100"/>
              <a:buNone/>
            </a:pPr>
            <a:r>
              <a:rPr lang="it-IT" b="1" dirty="0"/>
              <a:t>• Data </a:t>
            </a:r>
            <a:r>
              <a:rPr lang="it-IT" b="1" dirty="0" err="1"/>
              <a:t>persistence</a:t>
            </a:r>
            <a:r>
              <a:rPr lang="it-IT" b="1" dirty="0"/>
              <a:t> – How do </a:t>
            </a:r>
            <a:r>
              <a:rPr lang="it-IT" b="1" dirty="0" err="1"/>
              <a:t>you</a:t>
            </a:r>
            <a:r>
              <a:rPr lang="it-IT" b="1" dirty="0"/>
              <a:t> </a:t>
            </a:r>
            <a:r>
              <a:rPr lang="it-IT" b="1" dirty="0" err="1"/>
              <a:t>manage</a:t>
            </a:r>
            <a:r>
              <a:rPr lang="it-IT" b="1" dirty="0"/>
              <a:t> data in </a:t>
            </a:r>
            <a:r>
              <a:rPr lang="it-IT" b="1" dirty="0" err="1"/>
              <a:t>your</a:t>
            </a:r>
            <a:r>
              <a:rPr lang="it-IT" b="1" dirty="0"/>
              <a:t> app (DB schema can be </a:t>
            </a:r>
            <a:r>
              <a:rPr lang="it-IT" b="1" dirty="0" err="1"/>
              <a:t>used</a:t>
            </a:r>
            <a:r>
              <a:rPr lang="it-IT" b="1" dirty="0"/>
              <a:t> </a:t>
            </a:r>
            <a:r>
              <a:rPr lang="it-IT" b="1" dirty="0" err="1"/>
              <a:t>here</a:t>
            </a:r>
            <a:r>
              <a:rPr lang="it-IT" b="1" dirty="0"/>
              <a:t>)? </a:t>
            </a:r>
            <a:r>
              <a:rPr lang="it-IT" b="1" dirty="0" err="1"/>
              <a:t>What’s</a:t>
            </a:r>
            <a:r>
              <a:rPr lang="it-IT" b="1" dirty="0"/>
              <a:t> the data flow inside </a:t>
            </a:r>
            <a:r>
              <a:rPr lang="it-IT" b="1" dirty="0" err="1"/>
              <a:t>your</a:t>
            </a:r>
            <a:r>
              <a:rPr lang="it-IT" b="1" dirty="0"/>
              <a:t> app? …</a:t>
            </a:r>
            <a:endParaRPr b="1" dirty="0"/>
          </a:p>
          <a:p>
            <a:pPr marL="0" lvl="0" indent="0" algn="l" rtl="0">
              <a:lnSpc>
                <a:spcPct val="100000"/>
              </a:lnSpc>
              <a:spcBef>
                <a:spcPts val="0"/>
              </a:spcBef>
              <a:spcAft>
                <a:spcPts val="0"/>
              </a:spcAft>
              <a:buSzPts val="1100"/>
              <a:buNone/>
            </a:pPr>
            <a:r>
              <a:rPr lang="it-IT" b="1" dirty="0"/>
              <a:t>• Data </a:t>
            </a:r>
            <a:r>
              <a:rPr lang="it-IT" b="1" dirty="0" err="1"/>
              <a:t>visualization</a:t>
            </a:r>
            <a:r>
              <a:rPr lang="it-IT" b="1" dirty="0"/>
              <a:t> and </a:t>
            </a:r>
            <a:r>
              <a:rPr lang="it-IT" b="1" dirty="0" err="1"/>
              <a:t>presentation</a:t>
            </a:r>
            <a:r>
              <a:rPr lang="it-IT" b="1" dirty="0"/>
              <a:t> – How do </a:t>
            </a:r>
            <a:r>
              <a:rPr lang="it-IT" b="1" dirty="0" err="1"/>
              <a:t>you</a:t>
            </a:r>
            <a:r>
              <a:rPr lang="it-IT" b="1" dirty="0"/>
              <a:t> </a:t>
            </a:r>
            <a:r>
              <a:rPr lang="it-IT" b="1" dirty="0" err="1"/>
              <a:t>visualize</a:t>
            </a:r>
            <a:r>
              <a:rPr lang="it-IT" b="1" dirty="0"/>
              <a:t> user data in </a:t>
            </a:r>
            <a:r>
              <a:rPr lang="it-IT" b="1" dirty="0" err="1"/>
              <a:t>your</a:t>
            </a:r>
            <a:r>
              <a:rPr lang="it-IT" b="1" dirty="0"/>
              <a:t> app? …</a:t>
            </a:r>
            <a:endParaRPr b="1" dirty="0"/>
          </a:p>
        </p:txBody>
      </p:sp>
      <p:sp>
        <p:nvSpPr>
          <p:cNvPr id="128" name="Google Shape;128;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it-IT" dirty="0"/>
              <a:t>HTTPS = </a:t>
            </a:r>
            <a:r>
              <a:rPr lang="it-IT" dirty="0" err="1"/>
              <a:t>main</a:t>
            </a:r>
            <a:r>
              <a:rPr lang="it-IT" dirty="0"/>
              <a:t> secure </a:t>
            </a:r>
            <a:r>
              <a:rPr lang="it-IT" dirty="0" err="1"/>
              <a:t>communication</a:t>
            </a:r>
            <a:r>
              <a:rPr lang="it-IT" dirty="0"/>
              <a:t> </a:t>
            </a:r>
            <a:r>
              <a:rPr lang="it-IT" dirty="0" err="1"/>
              <a:t>protocol</a:t>
            </a:r>
            <a:r>
              <a:rPr lang="it-IT" dirty="0"/>
              <a:t> for </a:t>
            </a:r>
            <a:r>
              <a:rPr lang="it-IT" dirty="0" err="1"/>
              <a:t>exchange</a:t>
            </a:r>
            <a:r>
              <a:rPr lang="it-IT" dirty="0"/>
              <a:t> data </a:t>
            </a:r>
            <a:r>
              <a:rPr lang="it-IT" dirty="0" err="1"/>
              <a:t>between</a:t>
            </a:r>
            <a:r>
              <a:rPr lang="it-IT" dirty="0"/>
              <a:t> the servers (IMPACT) and clients (users) = </a:t>
            </a:r>
            <a:r>
              <a:rPr lang="it-IT" dirty="0" err="1"/>
              <a:t>request-responce</a:t>
            </a:r>
            <a:r>
              <a:rPr lang="it-IT" dirty="0"/>
              <a:t> </a:t>
            </a:r>
            <a:r>
              <a:rPr lang="it-IT" dirty="0" err="1"/>
              <a:t>protocol</a:t>
            </a:r>
            <a:r>
              <a:rPr lang="it-IT" dirty="0"/>
              <a:t> in the TCP (</a:t>
            </a:r>
            <a:r>
              <a:rPr lang="it-IT" dirty="0" err="1"/>
              <a:t>application</a:t>
            </a:r>
            <a:r>
              <a:rPr lang="it-IT" dirty="0"/>
              <a:t> </a:t>
            </a:r>
            <a:r>
              <a:rPr lang="it-IT" dirty="0" err="1"/>
              <a:t>layer</a:t>
            </a:r>
            <a:r>
              <a:rPr lang="it-IT" dirty="0"/>
              <a:t>)</a:t>
            </a:r>
          </a:p>
          <a:p>
            <a:pPr marL="228600" lvl="0" indent="-228600" algn="l" rtl="0">
              <a:lnSpc>
                <a:spcPct val="100000"/>
              </a:lnSpc>
              <a:spcBef>
                <a:spcPts val="0"/>
              </a:spcBef>
              <a:spcAft>
                <a:spcPts val="0"/>
              </a:spcAft>
              <a:buSzPts val="1100"/>
              <a:buAutoNum type="arabicPeriod"/>
            </a:pPr>
            <a:r>
              <a:rPr lang="it-IT" dirty="0" err="1"/>
              <a:t>Since</a:t>
            </a:r>
            <a:r>
              <a:rPr lang="it-IT" dirty="0"/>
              <a:t> the data </a:t>
            </a:r>
            <a:r>
              <a:rPr lang="it-IT" dirty="0" err="1"/>
              <a:t>we</a:t>
            </a:r>
            <a:r>
              <a:rPr lang="it-IT" dirty="0"/>
              <a:t> </a:t>
            </a:r>
            <a:r>
              <a:rPr lang="it-IT" dirty="0" err="1"/>
              <a:t>used</a:t>
            </a:r>
            <a:r>
              <a:rPr lang="it-IT" dirty="0"/>
              <a:t> are private, </a:t>
            </a:r>
            <a:r>
              <a:rPr lang="it-IT" dirty="0" err="1"/>
              <a:t>we</a:t>
            </a:r>
            <a:r>
              <a:rPr lang="it-IT" dirty="0"/>
              <a:t> </a:t>
            </a:r>
            <a:r>
              <a:rPr lang="it-IT" dirty="0" err="1"/>
              <a:t>need</a:t>
            </a:r>
            <a:r>
              <a:rPr lang="it-IT" dirty="0"/>
              <a:t> to </a:t>
            </a:r>
            <a:r>
              <a:rPr lang="it-IT" dirty="0" err="1"/>
              <a:t>authenticate</a:t>
            </a:r>
            <a:r>
              <a:rPr lang="it-IT" dirty="0"/>
              <a:t> </a:t>
            </a:r>
            <a:r>
              <a:rPr lang="it-IT" dirty="0" err="1"/>
              <a:t>ourself</a:t>
            </a:r>
            <a:r>
              <a:rPr lang="it-IT" dirty="0"/>
              <a:t>. In </a:t>
            </a:r>
            <a:r>
              <a:rPr lang="it-IT" dirty="0" err="1"/>
              <a:t>order</a:t>
            </a:r>
            <a:r>
              <a:rPr lang="it-IT" dirty="0"/>
              <a:t> to do </a:t>
            </a:r>
            <a:r>
              <a:rPr lang="it-IT" dirty="0" err="1"/>
              <a:t>that</a:t>
            </a:r>
            <a:r>
              <a:rPr lang="it-IT" dirty="0"/>
              <a:t> </a:t>
            </a:r>
            <a:r>
              <a:rPr lang="it-IT" dirty="0" err="1"/>
              <a:t>we</a:t>
            </a:r>
            <a:r>
              <a:rPr lang="it-IT" dirty="0"/>
              <a:t> </a:t>
            </a:r>
            <a:r>
              <a:rPr lang="it-IT" dirty="0" err="1"/>
              <a:t>send</a:t>
            </a:r>
            <a:r>
              <a:rPr lang="it-IT" dirty="0"/>
              <a:t> a POST </a:t>
            </a:r>
            <a:r>
              <a:rPr lang="it-IT" dirty="0" err="1"/>
              <a:t>request</a:t>
            </a:r>
            <a:r>
              <a:rPr lang="it-IT" dirty="0"/>
              <a:t> to </a:t>
            </a:r>
            <a:r>
              <a:rPr lang="it-IT" dirty="0" err="1"/>
              <a:t>RESTful</a:t>
            </a:r>
            <a:r>
              <a:rPr lang="it-IT" dirty="0"/>
              <a:t> API to </a:t>
            </a:r>
            <a:r>
              <a:rPr lang="it-IT" dirty="0" err="1"/>
              <a:t>obtain</a:t>
            </a:r>
            <a:r>
              <a:rPr lang="it-IT" dirty="0"/>
              <a:t> (access and refresh) JWT token </a:t>
            </a:r>
            <a:r>
              <a:rPr lang="it-IT" dirty="0" err="1"/>
              <a:t>using</a:t>
            </a:r>
            <a:r>
              <a:rPr lang="it-IT" dirty="0"/>
              <a:t> </a:t>
            </a:r>
            <a:r>
              <a:rPr lang="it-IT" dirty="0" err="1"/>
              <a:t>our</a:t>
            </a:r>
            <a:r>
              <a:rPr lang="it-IT" dirty="0"/>
              <a:t> </a:t>
            </a:r>
            <a:r>
              <a:rPr lang="it-IT" dirty="0" err="1"/>
              <a:t>credentials</a:t>
            </a:r>
            <a:r>
              <a:rPr lang="it-IT" dirty="0"/>
              <a:t>.</a:t>
            </a:r>
          </a:p>
          <a:p>
            <a:pPr marL="228600" lvl="0" indent="-228600" algn="l" rtl="0">
              <a:lnSpc>
                <a:spcPct val="100000"/>
              </a:lnSpc>
              <a:spcBef>
                <a:spcPts val="0"/>
              </a:spcBef>
              <a:spcAft>
                <a:spcPts val="0"/>
              </a:spcAft>
              <a:buSzPts val="1100"/>
              <a:buAutoNum type="arabicPeriod"/>
            </a:pPr>
            <a:r>
              <a:rPr lang="it-IT" dirty="0" err="1"/>
              <a:t>If</a:t>
            </a:r>
            <a:r>
              <a:rPr lang="it-IT" dirty="0"/>
              <a:t> </a:t>
            </a:r>
            <a:r>
              <a:rPr lang="it-IT" dirty="0" err="1"/>
              <a:t>they</a:t>
            </a:r>
            <a:r>
              <a:rPr lang="it-IT" dirty="0"/>
              <a:t> are </a:t>
            </a:r>
            <a:r>
              <a:rPr lang="it-IT" dirty="0" err="1"/>
              <a:t>not</a:t>
            </a:r>
            <a:r>
              <a:rPr lang="it-IT" dirty="0"/>
              <a:t> </a:t>
            </a:r>
            <a:r>
              <a:rPr lang="it-IT" dirty="0" err="1"/>
              <a:t>correct</a:t>
            </a:r>
            <a:r>
              <a:rPr lang="it-IT" dirty="0"/>
              <a:t>, the server </a:t>
            </a:r>
            <a:r>
              <a:rPr lang="it-IT" dirty="0" err="1"/>
              <a:t>tells</a:t>
            </a:r>
            <a:r>
              <a:rPr lang="it-IT" dirty="0"/>
              <a:t> </a:t>
            </a:r>
            <a:r>
              <a:rPr lang="it-IT" dirty="0" err="1"/>
              <a:t>us</a:t>
            </a:r>
            <a:r>
              <a:rPr lang="it-IT" dirty="0"/>
              <a:t> </a:t>
            </a:r>
            <a:r>
              <a:rPr lang="it-IT" dirty="0" err="1"/>
              <a:t>that</a:t>
            </a:r>
            <a:r>
              <a:rPr lang="it-IT" dirty="0"/>
              <a:t> </a:t>
            </a:r>
            <a:r>
              <a:rPr lang="it-IT" dirty="0" err="1"/>
              <a:t>they</a:t>
            </a:r>
            <a:r>
              <a:rPr lang="it-IT" dirty="0"/>
              <a:t> are </a:t>
            </a:r>
            <a:r>
              <a:rPr lang="it-IT" dirty="0" err="1"/>
              <a:t>wrong</a:t>
            </a:r>
            <a:r>
              <a:rPr lang="it-IT" dirty="0"/>
              <a:t>, </a:t>
            </a:r>
            <a:r>
              <a:rPr lang="it-IT" dirty="0" err="1"/>
              <a:t>while</a:t>
            </a:r>
            <a:r>
              <a:rPr lang="it-IT" dirty="0"/>
              <a:t> </a:t>
            </a:r>
            <a:r>
              <a:rPr lang="it-IT" dirty="0" err="1"/>
              <a:t>if</a:t>
            </a:r>
            <a:r>
              <a:rPr lang="it-IT" dirty="0"/>
              <a:t> the </a:t>
            </a:r>
            <a:r>
              <a:rPr lang="it-IT" dirty="0" err="1"/>
              <a:t>request</a:t>
            </a:r>
            <a:r>
              <a:rPr lang="it-IT" dirty="0"/>
              <a:t> </a:t>
            </a:r>
            <a:r>
              <a:rPr lang="it-IT" dirty="0" err="1"/>
              <a:t>is</a:t>
            </a:r>
            <a:r>
              <a:rPr lang="it-IT" dirty="0"/>
              <a:t> </a:t>
            </a:r>
            <a:r>
              <a:rPr lang="it-IT" dirty="0" err="1"/>
              <a:t>valid</a:t>
            </a:r>
            <a:r>
              <a:rPr lang="it-IT" dirty="0"/>
              <a:t> </a:t>
            </a:r>
            <a:r>
              <a:rPr lang="it-IT" dirty="0" err="1"/>
              <a:t>we</a:t>
            </a:r>
            <a:r>
              <a:rPr lang="it-IT" dirty="0"/>
              <a:t> </a:t>
            </a:r>
            <a:r>
              <a:rPr lang="it-IT" dirty="0" err="1"/>
              <a:t>obtain</a:t>
            </a:r>
            <a:r>
              <a:rPr lang="it-IT" dirty="0"/>
              <a:t> the Token </a:t>
            </a:r>
            <a:r>
              <a:rPr lang="it-IT" dirty="0" err="1"/>
              <a:t>that</a:t>
            </a:r>
            <a:r>
              <a:rPr lang="it-IT" dirty="0"/>
              <a:t> </a:t>
            </a:r>
            <a:r>
              <a:rPr lang="it-IT" dirty="0" err="1"/>
              <a:t>we</a:t>
            </a:r>
            <a:r>
              <a:rPr lang="it-IT" dirty="0"/>
              <a:t> can use to access to the </a:t>
            </a:r>
            <a:r>
              <a:rPr lang="it-IT" dirty="0" err="1"/>
              <a:t>protected</a:t>
            </a:r>
            <a:r>
              <a:rPr lang="it-IT" dirty="0"/>
              <a:t> data in an HTTPS POST </a:t>
            </a:r>
            <a:r>
              <a:rPr lang="it-IT" dirty="0" err="1"/>
              <a:t>response</a:t>
            </a:r>
            <a:r>
              <a:rPr lang="it-IT" dirty="0"/>
              <a:t>.</a:t>
            </a:r>
          </a:p>
          <a:p>
            <a:pPr marL="228600" lvl="0" indent="-228600" algn="l" rtl="0">
              <a:lnSpc>
                <a:spcPct val="100000"/>
              </a:lnSpc>
              <a:spcBef>
                <a:spcPts val="0"/>
              </a:spcBef>
              <a:spcAft>
                <a:spcPts val="0"/>
              </a:spcAft>
              <a:buSzPts val="1100"/>
              <a:buAutoNum type="arabicPeriod"/>
            </a:pPr>
            <a:r>
              <a:rPr lang="it-IT" dirty="0"/>
              <a:t>Thanks to </a:t>
            </a:r>
            <a:r>
              <a:rPr lang="it-IT" dirty="0" err="1"/>
              <a:t>that</a:t>
            </a:r>
            <a:r>
              <a:rPr lang="it-IT" dirty="0"/>
              <a:t>, </a:t>
            </a:r>
            <a:r>
              <a:rPr lang="it-IT" dirty="0" err="1"/>
              <a:t>we</a:t>
            </a:r>
            <a:r>
              <a:rPr lang="it-IT" dirty="0"/>
              <a:t> can </a:t>
            </a:r>
            <a:r>
              <a:rPr lang="it-IT" dirty="0" err="1"/>
              <a:t>ask</a:t>
            </a:r>
            <a:r>
              <a:rPr lang="it-IT" dirty="0"/>
              <a:t> by GET </a:t>
            </a:r>
            <a:r>
              <a:rPr lang="it-IT" dirty="0" err="1"/>
              <a:t>requests</a:t>
            </a:r>
            <a:r>
              <a:rPr lang="it-IT" dirty="0"/>
              <a:t> for specifica data.</a:t>
            </a:r>
          </a:p>
        </p:txBody>
      </p:sp>
      <p:sp>
        <p:nvSpPr>
          <p:cNvPr id="139" name="Google Shape;139;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64c9dc7b6df255d4_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it-IT" dirty="0"/>
              <a:t>The data </a:t>
            </a:r>
            <a:r>
              <a:rPr lang="it-IT" dirty="0" err="1"/>
              <a:t>we</a:t>
            </a:r>
            <a:r>
              <a:rPr lang="it-IT" dirty="0"/>
              <a:t> are </a:t>
            </a:r>
            <a:r>
              <a:rPr lang="it-IT" dirty="0" err="1"/>
              <a:t>using</a:t>
            </a:r>
            <a:r>
              <a:rPr lang="it-IT" dirty="0"/>
              <a:t> in </a:t>
            </a:r>
            <a:r>
              <a:rPr lang="it-IT" dirty="0" err="1"/>
              <a:t>this</a:t>
            </a:r>
            <a:r>
              <a:rPr lang="it-IT" dirty="0"/>
              <a:t> project are </a:t>
            </a:r>
            <a:r>
              <a:rPr lang="it-IT" dirty="0" err="1"/>
              <a:t>collected</a:t>
            </a:r>
            <a:r>
              <a:rPr lang="it-IT" dirty="0"/>
              <a:t> last </a:t>
            </a:r>
            <a:r>
              <a:rPr lang="it-IT" dirty="0" err="1"/>
              <a:t>year</a:t>
            </a:r>
            <a:r>
              <a:rPr lang="it-IT" dirty="0"/>
              <a:t> from </a:t>
            </a:r>
            <a:r>
              <a:rPr lang="it-IT" dirty="0" err="1"/>
              <a:t>our</a:t>
            </a:r>
            <a:r>
              <a:rPr lang="it-IT" dirty="0"/>
              <a:t> professor and </a:t>
            </a:r>
            <a:r>
              <a:rPr lang="it-IT" dirty="0" err="1"/>
              <a:t>we</a:t>
            </a:r>
            <a:r>
              <a:rPr lang="it-IT" dirty="0"/>
              <a:t> </a:t>
            </a:r>
            <a:r>
              <a:rPr lang="it-IT" dirty="0" err="1"/>
              <a:t>consider</a:t>
            </a:r>
            <a:r>
              <a:rPr lang="it-IT" dirty="0"/>
              <a:t> </a:t>
            </a:r>
            <a:r>
              <a:rPr lang="it-IT" dirty="0" err="1"/>
              <a:t>them</a:t>
            </a:r>
            <a:r>
              <a:rPr lang="it-IT" dirty="0"/>
              <a:t> </a:t>
            </a:r>
            <a:r>
              <a:rPr lang="it-IT" dirty="0" err="1"/>
              <a:t>as</a:t>
            </a:r>
            <a:r>
              <a:rPr lang="it-IT" dirty="0"/>
              <a:t> </a:t>
            </a:r>
            <a:r>
              <a:rPr lang="it-IT" dirty="0" err="1"/>
              <a:t>daily</a:t>
            </a:r>
            <a:r>
              <a:rPr lang="it-IT" dirty="0"/>
              <a:t> data. </a:t>
            </a:r>
            <a:r>
              <a:rPr lang="it-IT" dirty="0" err="1"/>
              <a:t>They</a:t>
            </a:r>
            <a:r>
              <a:rPr lang="it-IT" dirty="0"/>
              <a:t> are </a:t>
            </a:r>
            <a:r>
              <a:rPr lang="it-IT" dirty="0" err="1"/>
              <a:t>colleceted</a:t>
            </a:r>
            <a:r>
              <a:rPr lang="it-IT" dirty="0"/>
              <a:t> and </a:t>
            </a:r>
            <a:r>
              <a:rPr lang="it-IT" dirty="0" err="1"/>
              <a:t>stored</a:t>
            </a:r>
            <a:r>
              <a:rPr lang="it-IT" dirty="0"/>
              <a:t> in the IMPACT server in a JSON format in </a:t>
            </a:r>
            <a:r>
              <a:rPr lang="it-IT" dirty="0" err="1"/>
              <a:t>order</a:t>
            </a:r>
            <a:r>
              <a:rPr lang="it-IT" dirty="0"/>
              <a:t> to facilitate the </a:t>
            </a:r>
            <a:r>
              <a:rPr lang="it-IT" dirty="0" err="1"/>
              <a:t>automathed</a:t>
            </a:r>
            <a:r>
              <a:rPr lang="it-IT" dirty="0"/>
              <a:t> data processing, so </a:t>
            </a:r>
            <a:r>
              <a:rPr lang="it-IT" dirty="0" err="1"/>
              <a:t>we</a:t>
            </a:r>
            <a:r>
              <a:rPr lang="it-IT" dirty="0"/>
              <a:t> </a:t>
            </a:r>
            <a:r>
              <a:rPr lang="it-IT" dirty="0" err="1"/>
              <a:t>need</a:t>
            </a:r>
            <a:r>
              <a:rPr lang="it-IT" dirty="0"/>
              <a:t> to know </a:t>
            </a:r>
            <a:r>
              <a:rPr lang="it-IT" dirty="0" err="1"/>
              <a:t>how</a:t>
            </a:r>
            <a:r>
              <a:rPr lang="it-IT" dirty="0"/>
              <a:t> to </a:t>
            </a:r>
            <a:r>
              <a:rPr lang="it-IT" dirty="0" err="1"/>
              <a:t>read</a:t>
            </a:r>
            <a:r>
              <a:rPr lang="it-IT" dirty="0"/>
              <a:t> </a:t>
            </a:r>
            <a:r>
              <a:rPr lang="it-IT" dirty="0" err="1"/>
              <a:t>these</a:t>
            </a:r>
            <a:r>
              <a:rPr lang="it-IT" dirty="0"/>
              <a:t> </a:t>
            </a:r>
            <a:r>
              <a:rPr lang="it-IT" dirty="0" err="1"/>
              <a:t>structed</a:t>
            </a:r>
            <a:r>
              <a:rPr lang="it-IT" dirty="0"/>
              <a:t> data format.</a:t>
            </a:r>
          </a:p>
          <a:p>
            <a:pPr marL="0" lvl="0" indent="0" algn="l" rtl="0">
              <a:lnSpc>
                <a:spcPct val="100000"/>
              </a:lnSpc>
              <a:spcBef>
                <a:spcPts val="0"/>
              </a:spcBef>
              <a:spcAft>
                <a:spcPts val="0"/>
              </a:spcAft>
              <a:buSzPts val="1100"/>
              <a:buNone/>
            </a:pPr>
            <a:r>
              <a:rPr lang="it-IT" dirty="0"/>
              <a:t>In </a:t>
            </a:r>
            <a:r>
              <a:rPr lang="it-IT" dirty="0" err="1"/>
              <a:t>particular</a:t>
            </a:r>
            <a:r>
              <a:rPr lang="it-IT" dirty="0"/>
              <a:t> for </a:t>
            </a:r>
            <a:r>
              <a:rPr lang="it-IT" dirty="0" err="1"/>
              <a:t>our</a:t>
            </a:r>
            <a:r>
              <a:rPr lang="it-IT" dirty="0"/>
              <a:t> </a:t>
            </a:r>
            <a:r>
              <a:rPr lang="it-IT" dirty="0" err="1"/>
              <a:t>purpose</a:t>
            </a:r>
            <a:r>
              <a:rPr lang="it-IT" dirty="0"/>
              <a:t>, </a:t>
            </a:r>
            <a:r>
              <a:rPr lang="it-IT" dirty="0" err="1"/>
              <a:t>we</a:t>
            </a:r>
            <a:r>
              <a:rPr lang="it-IT" dirty="0"/>
              <a:t> </a:t>
            </a:r>
            <a:r>
              <a:rPr lang="it-IT" dirty="0" err="1"/>
              <a:t>choose</a:t>
            </a:r>
            <a:r>
              <a:rPr lang="it-IT" dirty="0"/>
              <a:t> the </a:t>
            </a:r>
            <a:r>
              <a:rPr lang="it-IT" dirty="0" err="1"/>
              <a:t>resting</a:t>
            </a:r>
            <a:r>
              <a:rPr lang="it-IT" dirty="0"/>
              <a:t> HR, HR and </a:t>
            </a:r>
            <a:r>
              <a:rPr lang="it-IT" dirty="0" err="1"/>
              <a:t>sleep</a:t>
            </a:r>
            <a:r>
              <a:rPr lang="it-IT" dirty="0"/>
              <a:t> data. </a:t>
            </a:r>
          </a:p>
          <a:p>
            <a:pPr marL="0" lvl="0" indent="0" algn="l" rtl="0">
              <a:lnSpc>
                <a:spcPct val="100000"/>
              </a:lnSpc>
              <a:spcBef>
                <a:spcPts val="0"/>
              </a:spcBef>
              <a:spcAft>
                <a:spcPts val="0"/>
              </a:spcAft>
              <a:buSzPts val="1100"/>
              <a:buNone/>
            </a:pPr>
            <a:r>
              <a:rPr lang="it-IT" dirty="0"/>
              <a:t>In </a:t>
            </a:r>
            <a:r>
              <a:rPr lang="it-IT" dirty="0" err="1"/>
              <a:t>fact</a:t>
            </a:r>
            <a:r>
              <a:rPr lang="it-IT" dirty="0"/>
              <a:t>, </a:t>
            </a:r>
            <a:r>
              <a:rPr lang="it-IT" dirty="0" err="1"/>
              <a:t>we</a:t>
            </a:r>
            <a:r>
              <a:rPr lang="it-IT" dirty="0"/>
              <a:t> </a:t>
            </a:r>
            <a:r>
              <a:rPr lang="it-IT" dirty="0" err="1"/>
              <a:t>used</a:t>
            </a:r>
            <a:r>
              <a:rPr lang="it-IT" dirty="0"/>
              <a:t> </a:t>
            </a:r>
            <a:r>
              <a:rPr lang="it-IT" dirty="0" err="1"/>
              <a:t>them</a:t>
            </a:r>
            <a:r>
              <a:rPr lang="it-IT" dirty="0"/>
              <a:t> in </a:t>
            </a:r>
            <a:r>
              <a:rPr lang="it-IT" dirty="0" err="1"/>
              <a:t>order</a:t>
            </a:r>
            <a:r>
              <a:rPr lang="it-IT" dirty="0"/>
              <a:t> to monitor the </a:t>
            </a:r>
            <a:r>
              <a:rPr lang="it-IT" dirty="0" err="1"/>
              <a:t>heath</a:t>
            </a:r>
            <a:r>
              <a:rPr lang="it-IT" dirty="0"/>
              <a:t> status of the </a:t>
            </a:r>
            <a:r>
              <a:rPr lang="it-IT" dirty="0" err="1"/>
              <a:t>application’s</a:t>
            </a:r>
            <a:r>
              <a:rPr lang="it-IT" dirty="0"/>
              <a:t> user, </a:t>
            </a:r>
            <a:r>
              <a:rPr lang="it-IT" dirty="0" err="1"/>
              <a:t>that</a:t>
            </a:r>
            <a:r>
              <a:rPr lang="it-IT" dirty="0"/>
              <a:t> can be and ex-</a:t>
            </a:r>
            <a:r>
              <a:rPr lang="it-IT" dirty="0" err="1"/>
              <a:t>alcoholic</a:t>
            </a:r>
            <a:r>
              <a:rPr lang="it-IT" dirty="0"/>
              <a:t>: he/</a:t>
            </a:r>
            <a:r>
              <a:rPr lang="it-IT" dirty="0" err="1"/>
              <a:t>she</a:t>
            </a:r>
            <a:r>
              <a:rPr lang="it-IT" dirty="0"/>
              <a:t> can be </a:t>
            </a:r>
            <a:r>
              <a:rPr lang="it-IT" dirty="0" err="1"/>
              <a:t>seen</a:t>
            </a:r>
            <a:r>
              <a:rPr lang="it-IT" dirty="0"/>
              <a:t> </a:t>
            </a:r>
            <a:r>
              <a:rPr lang="it-IT" dirty="0" err="1"/>
              <a:t>his</a:t>
            </a:r>
            <a:r>
              <a:rPr lang="it-IT" dirty="0"/>
              <a:t> </a:t>
            </a:r>
            <a:r>
              <a:rPr lang="it-IT" dirty="0" err="1"/>
              <a:t>realtime</a:t>
            </a:r>
            <a:r>
              <a:rPr lang="it-IT" dirty="0"/>
              <a:t> </a:t>
            </a:r>
            <a:r>
              <a:rPr lang="it-IT" dirty="0" err="1"/>
              <a:t>parameters</a:t>
            </a:r>
            <a:r>
              <a:rPr lang="it-IT" dirty="0"/>
              <a:t> by the plots in the monitoring </a:t>
            </a:r>
            <a:r>
              <a:rPr lang="it-IT" dirty="0" err="1"/>
              <a:t>section</a:t>
            </a:r>
            <a:r>
              <a:rPr lang="it-IT" dirty="0"/>
              <a:t>.</a:t>
            </a:r>
          </a:p>
          <a:p>
            <a:pPr marL="0" lvl="0" indent="0" algn="l" rtl="0">
              <a:lnSpc>
                <a:spcPct val="100000"/>
              </a:lnSpc>
              <a:spcBef>
                <a:spcPts val="0"/>
              </a:spcBef>
              <a:spcAft>
                <a:spcPts val="0"/>
              </a:spcAft>
              <a:buSzPts val="1100"/>
              <a:buNone/>
            </a:pPr>
            <a:endParaRPr lang="it-IT" dirty="0"/>
          </a:p>
          <a:p>
            <a:pPr marL="0" lvl="0" indent="0" algn="l" rtl="0">
              <a:lnSpc>
                <a:spcPct val="100000"/>
              </a:lnSpc>
              <a:spcBef>
                <a:spcPts val="0"/>
              </a:spcBef>
              <a:spcAft>
                <a:spcPts val="0"/>
              </a:spcAft>
              <a:buSzPts val="1100"/>
              <a:buNone/>
            </a:pPr>
            <a:endParaRPr lang="it-IT" dirty="0"/>
          </a:p>
          <a:p>
            <a:pPr marL="0" lvl="0" indent="0" algn="l" rtl="0">
              <a:lnSpc>
                <a:spcPct val="100000"/>
              </a:lnSpc>
              <a:spcBef>
                <a:spcPts val="0"/>
              </a:spcBef>
              <a:spcAft>
                <a:spcPts val="0"/>
              </a:spcAft>
              <a:buSzPts val="1100"/>
              <a:buNone/>
            </a:pPr>
            <a:endParaRPr lang="it-IT" dirty="0"/>
          </a:p>
          <a:p>
            <a:pPr marL="0" lvl="0" indent="0" algn="l" rtl="0">
              <a:lnSpc>
                <a:spcPct val="100000"/>
              </a:lnSpc>
              <a:spcBef>
                <a:spcPts val="0"/>
              </a:spcBef>
              <a:spcAft>
                <a:spcPts val="0"/>
              </a:spcAft>
              <a:buSzPts val="1100"/>
              <a:buNone/>
            </a:pPr>
            <a:endParaRPr dirty="0"/>
          </a:p>
        </p:txBody>
      </p:sp>
      <p:sp>
        <p:nvSpPr>
          <p:cNvPr id="146" name="Google Shape;146;g64c9dc7b6df255d4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pPr marL="158750" indent="0">
              <a:buNone/>
            </a:pPr>
            <a:r>
              <a:rPr lang="it-IT" dirty="0" err="1"/>
              <a:t>If</a:t>
            </a:r>
            <a:r>
              <a:rPr lang="it-IT" dirty="0"/>
              <a:t> </a:t>
            </a:r>
            <a:r>
              <a:rPr lang="it-IT" dirty="0" err="1"/>
              <a:t>we</a:t>
            </a:r>
            <a:r>
              <a:rPr lang="it-IT" dirty="0"/>
              <a:t> go more </a:t>
            </a:r>
            <a:r>
              <a:rPr lang="it-IT" dirty="0" err="1"/>
              <a:t>deeple</a:t>
            </a:r>
            <a:r>
              <a:rPr lang="it-IT" dirty="0"/>
              <a:t> </a:t>
            </a:r>
            <a:r>
              <a:rPr lang="it-IT" dirty="0" err="1"/>
              <a:t>we</a:t>
            </a:r>
            <a:r>
              <a:rPr lang="it-IT" dirty="0"/>
              <a:t> can </a:t>
            </a:r>
            <a:r>
              <a:rPr lang="it-IT" dirty="0" err="1"/>
              <a:t>see</a:t>
            </a:r>
            <a:r>
              <a:rPr lang="it-IT" dirty="0"/>
              <a:t> </a:t>
            </a:r>
            <a:r>
              <a:rPr lang="it-IT" dirty="0" err="1"/>
              <a:t>that</a:t>
            </a:r>
            <a:r>
              <a:rPr lang="it-IT" dirty="0"/>
              <a:t> the </a:t>
            </a:r>
            <a:r>
              <a:rPr lang="it-IT" dirty="0" err="1"/>
              <a:t>Resting</a:t>
            </a:r>
            <a:r>
              <a:rPr lang="it-IT" dirty="0"/>
              <a:t> HR </a:t>
            </a:r>
            <a:r>
              <a:rPr lang="it-IT" dirty="0" err="1"/>
              <a:t>is</a:t>
            </a:r>
            <a:r>
              <a:rPr lang="it-IT" dirty="0"/>
              <a:t> </a:t>
            </a:r>
            <a:r>
              <a:rPr lang="it-IT" dirty="0" err="1"/>
              <a:t>measured</a:t>
            </a:r>
            <a:r>
              <a:rPr lang="it-IT" dirty="0"/>
              <a:t> </a:t>
            </a:r>
            <a:r>
              <a:rPr lang="it-IT" dirty="0" err="1"/>
              <a:t>always</a:t>
            </a:r>
            <a:r>
              <a:rPr lang="it-IT" dirty="0"/>
              <a:t> </a:t>
            </a:r>
            <a:r>
              <a:rPr lang="it-IT" dirty="0" err="1"/>
              <a:t>at</a:t>
            </a:r>
            <a:r>
              <a:rPr lang="it-IT" dirty="0"/>
              <a:t> </a:t>
            </a:r>
            <a:r>
              <a:rPr lang="it-IT" dirty="0" err="1"/>
              <a:t>midnight</a:t>
            </a:r>
            <a:r>
              <a:rPr lang="it-IT" dirty="0"/>
              <a:t> and </a:t>
            </a:r>
            <a:r>
              <a:rPr lang="it-IT" dirty="0" err="1"/>
              <a:t>it</a:t>
            </a:r>
            <a:r>
              <a:rPr lang="it-IT" dirty="0"/>
              <a:t> </a:t>
            </a:r>
            <a:r>
              <a:rPr lang="it-IT" dirty="0" err="1"/>
              <a:t>is</a:t>
            </a:r>
            <a:r>
              <a:rPr lang="it-IT" dirty="0"/>
              <a:t> a single </a:t>
            </a:r>
            <a:r>
              <a:rPr lang="it-IT" dirty="0" err="1"/>
              <a:t>value</a:t>
            </a:r>
            <a:r>
              <a:rPr lang="it-IT" dirty="0"/>
              <a:t> per day, </a:t>
            </a:r>
            <a:r>
              <a:rPr lang="it-IT" dirty="0" err="1"/>
              <a:t>that</a:t>
            </a:r>
            <a:r>
              <a:rPr lang="it-IT" dirty="0"/>
              <a:t> </a:t>
            </a:r>
            <a:r>
              <a:rPr lang="it-IT" dirty="0" err="1"/>
              <a:t>is</a:t>
            </a:r>
            <a:r>
              <a:rPr lang="it-IT" dirty="0"/>
              <a:t> the </a:t>
            </a:r>
            <a:r>
              <a:rPr lang="it-IT" dirty="0" err="1"/>
              <a:t>estimated</a:t>
            </a:r>
            <a:r>
              <a:rPr lang="it-IT" dirty="0"/>
              <a:t> </a:t>
            </a:r>
            <a:r>
              <a:rPr lang="it-IT" dirty="0" err="1"/>
              <a:t>heart</a:t>
            </a:r>
            <a:r>
              <a:rPr lang="it-IT" dirty="0"/>
              <a:t> rate </a:t>
            </a:r>
            <a:r>
              <a:rPr lang="it-IT" dirty="0" err="1"/>
              <a:t>at</a:t>
            </a:r>
            <a:r>
              <a:rPr lang="it-IT" dirty="0"/>
              <a:t> the </a:t>
            </a:r>
            <a:r>
              <a:rPr lang="it-IT" dirty="0" err="1"/>
              <a:t>current</a:t>
            </a:r>
            <a:r>
              <a:rPr lang="it-IT" dirty="0"/>
              <a:t> time</a:t>
            </a:r>
            <a:endParaRPr lang="en-GB" dirty="0"/>
          </a:p>
        </p:txBody>
      </p:sp>
    </p:spTree>
    <p:extLst>
      <p:ext uri="{BB962C8B-B14F-4D97-AF65-F5344CB8AC3E}">
        <p14:creationId xmlns:p14="http://schemas.microsoft.com/office/powerpoint/2010/main" val="23744642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64c9dc7b6df255d4_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it-IT" dirty="0"/>
              <a:t>Than </a:t>
            </a:r>
            <a:r>
              <a:rPr lang="it-IT" dirty="0" err="1"/>
              <a:t>we</a:t>
            </a:r>
            <a:r>
              <a:rPr lang="it-IT" dirty="0"/>
              <a:t> </a:t>
            </a:r>
            <a:r>
              <a:rPr lang="it-IT" dirty="0" err="1"/>
              <a:t>used</a:t>
            </a:r>
            <a:r>
              <a:rPr lang="it-IT" dirty="0"/>
              <a:t> the </a:t>
            </a:r>
            <a:r>
              <a:rPr lang="it-IT" dirty="0" err="1"/>
              <a:t>sleep</a:t>
            </a:r>
            <a:r>
              <a:rPr lang="it-IT" dirty="0"/>
              <a:t> data: </a:t>
            </a:r>
            <a:r>
              <a:rPr lang="it-IT" dirty="0" err="1"/>
              <a:t>they</a:t>
            </a:r>
            <a:r>
              <a:rPr lang="it-IT" dirty="0"/>
              <a:t> are </a:t>
            </a:r>
            <a:r>
              <a:rPr lang="it-IT" dirty="0" err="1"/>
              <a:t>composed</a:t>
            </a:r>
            <a:r>
              <a:rPr lang="it-IT" dirty="0"/>
              <a:t> by a list of 1 entry for </a:t>
            </a:r>
            <a:r>
              <a:rPr lang="it-IT" dirty="0" err="1"/>
              <a:t>each</a:t>
            </a:r>
            <a:r>
              <a:rPr lang="it-IT" dirty="0"/>
              <a:t> </a:t>
            </a:r>
            <a:r>
              <a:rPr lang="it-IT" dirty="0" err="1"/>
              <a:t>sleep</a:t>
            </a:r>
            <a:r>
              <a:rPr lang="it-IT" dirty="0"/>
              <a:t> session (time of sessione, duration of the </a:t>
            </a:r>
            <a:r>
              <a:rPr lang="it-IT" dirty="0" err="1"/>
              <a:t>different</a:t>
            </a:r>
            <a:r>
              <a:rPr lang="it-IT" dirty="0"/>
              <a:t> </a:t>
            </a:r>
            <a:r>
              <a:rPr lang="it-IT" dirty="0" err="1"/>
              <a:t>sleep</a:t>
            </a:r>
            <a:r>
              <a:rPr lang="it-IT" dirty="0"/>
              <a:t> state [to </a:t>
            </a:r>
            <a:r>
              <a:rPr lang="it-IT" dirty="0" err="1"/>
              <a:t>fall</a:t>
            </a:r>
            <a:r>
              <a:rPr lang="it-IT" dirty="0"/>
              <a:t> </a:t>
            </a:r>
            <a:r>
              <a:rPr lang="it-IT" dirty="0" err="1"/>
              <a:t>asleep</a:t>
            </a:r>
            <a:r>
              <a:rPr lang="it-IT" dirty="0"/>
              <a:t>, </a:t>
            </a:r>
            <a:r>
              <a:rPr lang="it-IT" dirty="0" err="1"/>
              <a:t>asleep</a:t>
            </a:r>
            <a:r>
              <a:rPr lang="it-IT" dirty="0"/>
              <a:t>, </a:t>
            </a:r>
            <a:r>
              <a:rPr lang="it-IT" dirty="0" err="1"/>
              <a:t>aware</a:t>
            </a:r>
            <a:r>
              <a:rPr lang="it-IT" dirty="0"/>
              <a:t>],…) </a:t>
            </a:r>
            <a:r>
              <a:rPr lang="it-IT" dirty="0" err="1"/>
              <a:t>but</a:t>
            </a:r>
            <a:r>
              <a:rPr lang="it-IT" dirty="0"/>
              <a:t> </a:t>
            </a:r>
            <a:r>
              <a:rPr lang="it-IT" dirty="0" err="1"/>
              <a:t>we</a:t>
            </a:r>
            <a:r>
              <a:rPr lang="it-IT" dirty="0"/>
              <a:t> </a:t>
            </a:r>
            <a:r>
              <a:rPr lang="it-IT" dirty="0" err="1"/>
              <a:t>only</a:t>
            </a:r>
            <a:r>
              <a:rPr lang="it-IT" dirty="0"/>
              <a:t> </a:t>
            </a:r>
            <a:r>
              <a:rPr lang="it-IT" dirty="0" err="1"/>
              <a:t>used</a:t>
            </a:r>
            <a:r>
              <a:rPr lang="it-IT" dirty="0"/>
              <a:t> the Minutes ad </a:t>
            </a:r>
            <a:r>
              <a:rPr lang="it-IT" dirty="0" err="1"/>
              <a:t>sleep</a:t>
            </a:r>
            <a:r>
              <a:rPr lang="it-IT" dirty="0"/>
              <a:t> </a:t>
            </a:r>
            <a:r>
              <a:rPr lang="it-IT" dirty="0" err="1"/>
              <a:t>because</a:t>
            </a:r>
            <a:r>
              <a:rPr lang="it-IT" dirty="0"/>
              <a:t> </a:t>
            </a:r>
            <a:r>
              <a:rPr lang="it-IT" dirty="0" err="1"/>
              <a:t>we</a:t>
            </a:r>
            <a:r>
              <a:rPr lang="it-IT" dirty="0"/>
              <a:t> know </a:t>
            </a:r>
            <a:r>
              <a:rPr lang="it-IT" dirty="0" err="1"/>
              <a:t>that</a:t>
            </a:r>
            <a:r>
              <a:rPr lang="it-IT" dirty="0"/>
              <a:t> </a:t>
            </a:r>
            <a:r>
              <a:rPr lang="it-IT" dirty="0" err="1"/>
              <a:t>when</a:t>
            </a:r>
            <a:r>
              <a:rPr lang="it-IT" dirty="0"/>
              <a:t> </a:t>
            </a:r>
            <a:r>
              <a:rPr lang="it-IT" dirty="0" err="1"/>
              <a:t>someone</a:t>
            </a:r>
            <a:r>
              <a:rPr lang="it-IT" dirty="0"/>
              <a:t> </a:t>
            </a:r>
            <a:r>
              <a:rPr lang="it-IT" dirty="0" err="1"/>
              <a:t>is</a:t>
            </a:r>
            <a:r>
              <a:rPr lang="it-IT" dirty="0"/>
              <a:t> </a:t>
            </a:r>
            <a:r>
              <a:rPr lang="it-IT" dirty="0" err="1"/>
              <a:t>drunk</a:t>
            </a:r>
            <a:r>
              <a:rPr lang="it-IT" dirty="0"/>
              <a:t> he/</a:t>
            </a:r>
            <a:r>
              <a:rPr lang="it-IT" dirty="0" err="1"/>
              <a:t>she</a:t>
            </a:r>
            <a:r>
              <a:rPr lang="it-IT" dirty="0"/>
              <a:t> </a:t>
            </a:r>
            <a:r>
              <a:rPr lang="it-IT" dirty="0" err="1"/>
              <a:t>doen’t</a:t>
            </a:r>
            <a:r>
              <a:rPr lang="it-IT" dirty="0"/>
              <a:t> </a:t>
            </a:r>
            <a:r>
              <a:rPr lang="it-IT" dirty="0" err="1"/>
              <a:t>sleep</a:t>
            </a:r>
            <a:r>
              <a:rPr lang="it-IT" dirty="0"/>
              <a:t> a </a:t>
            </a:r>
            <a:r>
              <a:rPr lang="it-IT" dirty="0" err="1"/>
              <a:t>lot</a:t>
            </a:r>
            <a:r>
              <a:rPr lang="it-IT" dirty="0"/>
              <a:t> </a:t>
            </a:r>
            <a:r>
              <a:rPr lang="it-IT" dirty="0" err="1"/>
              <a:t>respect</a:t>
            </a:r>
            <a:r>
              <a:rPr lang="it-IT" dirty="0"/>
              <a:t> to a «</a:t>
            </a:r>
            <a:r>
              <a:rPr lang="it-IT" dirty="0" err="1"/>
              <a:t>normal</a:t>
            </a:r>
            <a:r>
              <a:rPr lang="it-IT" dirty="0"/>
              <a:t>» </a:t>
            </a:r>
            <a:r>
              <a:rPr lang="it-IT" dirty="0" err="1"/>
              <a:t>person</a:t>
            </a:r>
            <a:r>
              <a:rPr lang="it-IT" dirty="0"/>
              <a:t>.</a:t>
            </a:r>
            <a:endParaRPr dirty="0"/>
          </a:p>
        </p:txBody>
      </p:sp>
      <p:sp>
        <p:nvSpPr>
          <p:cNvPr id="146" name="Google Shape;146;g64c9dc7b6df255d4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616295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10"/>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Play"/>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10"/>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2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12"/>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Play"/>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2"/>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757575"/>
              </a:buClr>
              <a:buSzPts val="2400"/>
              <a:buNone/>
              <a:defRPr sz="2400">
                <a:solidFill>
                  <a:srgbClr val="757575"/>
                </a:solidFill>
              </a:defRPr>
            </a:lvl1pPr>
            <a:lvl2pPr marL="914400" lvl="1" indent="-228600" algn="l">
              <a:lnSpc>
                <a:spcPct val="90000"/>
              </a:lnSpc>
              <a:spcBef>
                <a:spcPts val="500"/>
              </a:spcBef>
              <a:spcAft>
                <a:spcPts val="0"/>
              </a:spcAft>
              <a:buClr>
                <a:srgbClr val="757575"/>
              </a:buClr>
              <a:buSzPts val="2000"/>
              <a:buNone/>
              <a:defRPr sz="2000">
                <a:solidFill>
                  <a:srgbClr val="757575"/>
                </a:solidFill>
              </a:defRPr>
            </a:lvl2pPr>
            <a:lvl3pPr marL="1371600" lvl="2" indent="-228600" algn="l">
              <a:lnSpc>
                <a:spcPct val="90000"/>
              </a:lnSpc>
              <a:spcBef>
                <a:spcPts val="500"/>
              </a:spcBef>
              <a:spcAft>
                <a:spcPts val="0"/>
              </a:spcAft>
              <a:buClr>
                <a:srgbClr val="757575"/>
              </a:buClr>
              <a:buSzPts val="1800"/>
              <a:buNone/>
              <a:defRPr sz="1800">
                <a:solidFill>
                  <a:srgbClr val="757575"/>
                </a:solidFill>
              </a:defRPr>
            </a:lvl3pPr>
            <a:lvl4pPr marL="1828800" lvl="3" indent="-228600" algn="l">
              <a:lnSpc>
                <a:spcPct val="90000"/>
              </a:lnSpc>
              <a:spcBef>
                <a:spcPts val="500"/>
              </a:spcBef>
              <a:spcAft>
                <a:spcPts val="0"/>
              </a:spcAft>
              <a:buClr>
                <a:srgbClr val="757575"/>
              </a:buClr>
              <a:buSzPts val="1600"/>
              <a:buNone/>
              <a:defRPr sz="1600">
                <a:solidFill>
                  <a:srgbClr val="757575"/>
                </a:solidFill>
              </a:defRPr>
            </a:lvl4pPr>
            <a:lvl5pPr marL="2286000" lvl="4" indent="-228600" algn="l">
              <a:lnSpc>
                <a:spcPct val="90000"/>
              </a:lnSpc>
              <a:spcBef>
                <a:spcPts val="500"/>
              </a:spcBef>
              <a:spcAft>
                <a:spcPts val="0"/>
              </a:spcAft>
              <a:buClr>
                <a:srgbClr val="757575"/>
              </a:buClr>
              <a:buSzPts val="1600"/>
              <a:buNone/>
              <a:defRPr sz="1600">
                <a:solidFill>
                  <a:srgbClr val="757575"/>
                </a:solidFill>
              </a:defRPr>
            </a:lvl5pPr>
            <a:lvl6pPr marL="2743200" lvl="5" indent="-228600" algn="l">
              <a:lnSpc>
                <a:spcPct val="90000"/>
              </a:lnSpc>
              <a:spcBef>
                <a:spcPts val="500"/>
              </a:spcBef>
              <a:spcAft>
                <a:spcPts val="0"/>
              </a:spcAft>
              <a:buClr>
                <a:srgbClr val="757575"/>
              </a:buClr>
              <a:buSzPts val="1600"/>
              <a:buNone/>
              <a:defRPr sz="1600">
                <a:solidFill>
                  <a:srgbClr val="757575"/>
                </a:solidFill>
              </a:defRPr>
            </a:lvl6pPr>
            <a:lvl7pPr marL="3200400" lvl="6" indent="-228600" algn="l">
              <a:lnSpc>
                <a:spcPct val="90000"/>
              </a:lnSpc>
              <a:spcBef>
                <a:spcPts val="500"/>
              </a:spcBef>
              <a:spcAft>
                <a:spcPts val="0"/>
              </a:spcAft>
              <a:buClr>
                <a:srgbClr val="757575"/>
              </a:buClr>
              <a:buSzPts val="1600"/>
              <a:buNone/>
              <a:defRPr sz="1600">
                <a:solidFill>
                  <a:srgbClr val="757575"/>
                </a:solidFill>
              </a:defRPr>
            </a:lvl7pPr>
            <a:lvl8pPr marL="3657600" lvl="7" indent="-228600" algn="l">
              <a:lnSpc>
                <a:spcPct val="90000"/>
              </a:lnSpc>
              <a:spcBef>
                <a:spcPts val="500"/>
              </a:spcBef>
              <a:spcAft>
                <a:spcPts val="0"/>
              </a:spcAft>
              <a:buClr>
                <a:srgbClr val="757575"/>
              </a:buClr>
              <a:buSzPts val="1600"/>
              <a:buNone/>
              <a:defRPr sz="1600">
                <a:solidFill>
                  <a:srgbClr val="757575"/>
                </a:solidFill>
              </a:defRPr>
            </a:lvl8pPr>
            <a:lvl9pPr marL="4114800" lvl="8" indent="-228600" algn="l">
              <a:lnSpc>
                <a:spcPct val="90000"/>
              </a:lnSpc>
              <a:spcBef>
                <a:spcPts val="500"/>
              </a:spcBef>
              <a:spcAft>
                <a:spcPts val="0"/>
              </a:spcAft>
              <a:buClr>
                <a:srgbClr val="757575"/>
              </a:buClr>
              <a:buSzPts val="1600"/>
              <a:buNone/>
              <a:defRPr sz="1600">
                <a:solidFill>
                  <a:srgbClr val="757575"/>
                </a:solidFill>
              </a:defRPr>
            </a:lvl9pPr>
          </a:lstStyle>
          <a:p>
            <a:endParaRPr/>
          </a:p>
        </p:txBody>
      </p:sp>
      <p:sp>
        <p:nvSpPr>
          <p:cNvPr id="26" name="Google Shape;26;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3"/>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13"/>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14"/>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4"/>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14"/>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14"/>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14"/>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Pla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1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1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Pla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8"/>
          <p:cNvSpPr>
            <a:spLocks noGrp="1"/>
          </p:cNvSpPr>
          <p:nvPr>
            <p:ph type="pic" idx="2"/>
          </p:nvPr>
        </p:nvSpPr>
        <p:spPr>
          <a:xfrm>
            <a:off x="5183188" y="987425"/>
            <a:ext cx="6172200" cy="4873625"/>
          </a:xfrm>
          <a:prstGeom prst="rect">
            <a:avLst/>
          </a:prstGeom>
          <a:noFill/>
          <a:ln>
            <a:noFill/>
          </a:ln>
        </p:spPr>
      </p:sp>
      <p:sp>
        <p:nvSpPr>
          <p:cNvPr id="64" name="Google Shape;64;p1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Play"/>
              <a:buNone/>
              <a:defRPr sz="4400" b="0" i="0" u="none" strike="noStrike" cap="none">
                <a:solidFill>
                  <a:schemeClr val="dk1"/>
                </a:solidFill>
                <a:latin typeface="Play"/>
                <a:ea typeface="Play"/>
                <a:cs typeface="Play"/>
                <a:sym typeface="Play"/>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 name="Google Shape;8;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757575"/>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9" name="Google Shape;9;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757575"/>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0" name="Google Shape;10;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it-IT"/>
              <a:t>‹N›</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1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8" Type="http://schemas.openxmlformats.org/officeDocument/2006/relationships/slide" Target="slide17.xml"/><Relationship Id="rId3" Type="http://schemas.openxmlformats.org/officeDocument/2006/relationships/image" Target="../media/image16.jpeg"/><Relationship Id="rId7" Type="http://schemas.openxmlformats.org/officeDocument/2006/relationships/slide" Target="slide15.xml"/><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slide" Target="slide14.xml"/><Relationship Id="rId11" Type="http://schemas.openxmlformats.org/officeDocument/2006/relationships/slide" Target="slide11.xml"/><Relationship Id="rId5" Type="http://schemas.openxmlformats.org/officeDocument/2006/relationships/slide" Target="slide13.xml"/><Relationship Id="rId10" Type="http://schemas.openxmlformats.org/officeDocument/2006/relationships/slide" Target="slide7.xml"/><Relationship Id="rId4" Type="http://schemas.openxmlformats.org/officeDocument/2006/relationships/image" Target="../media/image11.jpeg"/><Relationship Id="rId9" Type="http://schemas.openxmlformats.org/officeDocument/2006/relationships/slide" Target="slide18.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8.jpg"/><Relationship Id="rId4" Type="http://schemas.openxmlformats.org/officeDocument/2006/relationships/slide" Target="slide12.xml"/></Relationships>
</file>

<file path=ppt/slides/_rels/slide14.xml.rels><?xml version="1.0" encoding="UTF-8" standalone="yes"?>
<Relationships xmlns="http://schemas.openxmlformats.org/package/2006/relationships"><Relationship Id="rId3" Type="http://schemas.openxmlformats.org/officeDocument/2006/relationships/image" Target="../media/image19.jpg"/><Relationship Id="rId7" Type="http://schemas.openxmlformats.org/officeDocument/2006/relationships/image" Target="../media/image22.jp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slide" Target="slide12.xml"/><Relationship Id="rId5" Type="http://schemas.openxmlformats.org/officeDocument/2006/relationships/image" Target="../media/image21.jpg"/><Relationship Id="rId4" Type="http://schemas.openxmlformats.org/officeDocument/2006/relationships/image" Target="../media/image20.jpg"/></Relationships>
</file>

<file path=ppt/slides/_rels/slide1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24.jpg"/><Relationship Id="rId4" Type="http://schemas.openxmlformats.org/officeDocument/2006/relationships/slide" Target="slide12.xml"/></Relationships>
</file>

<file path=ppt/slides/_rels/slide16.xml.rels><?xml version="1.0" encoding="UTF-8" standalone="yes"?>
<Relationships xmlns="http://schemas.openxmlformats.org/package/2006/relationships"><Relationship Id="rId3" Type="http://schemas.openxmlformats.org/officeDocument/2006/relationships/slide" Target="slide12.xml"/><Relationship Id="rId7" Type="http://schemas.openxmlformats.org/officeDocument/2006/relationships/image" Target="../media/image28.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slide" Target="slide12.xm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slide" Target="slide12.xml"/><Relationship Id="rId1" Type="http://schemas.openxmlformats.org/officeDocument/2006/relationships/slideLayout" Target="../slideLayouts/slideLayout7.xml"/><Relationship Id="rId4" Type="http://schemas.openxmlformats.org/officeDocument/2006/relationships/image" Target="../media/image31.jpg"/></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9.jpeg"/><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slide" Target="slide9.xml"/><Relationship Id="rId7"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slide" Target="slide10.xml"/><Relationship Id="rId5" Type="http://schemas.openxmlformats.org/officeDocument/2006/relationships/slide" Target="slide8.xml"/><Relationship Id="rId4" Type="http://schemas.openxmlformats.org/officeDocument/2006/relationships/image" Target="../media/image10.jpeg"/></Relationships>
</file>

<file path=ppt/slides/_rels/slide8.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9.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4"/>
            </a:gs>
            <a:gs pos="100000">
              <a:srgbClr val="F8F8F8"/>
            </a:gs>
          </a:gsLst>
          <a:lin ang="2700006" scaled="0"/>
        </a:gradFill>
        <a:effectLst/>
      </p:bgPr>
    </p:bg>
    <p:spTree>
      <p:nvGrpSpPr>
        <p:cNvPr id="1" name="Shape 83"/>
        <p:cNvGrpSpPr/>
        <p:nvPr/>
      </p:nvGrpSpPr>
      <p:grpSpPr>
        <a:xfrm>
          <a:off x="0" y="0"/>
          <a:ext cx="0" cy="0"/>
          <a:chOff x="0" y="0"/>
          <a:chExt cx="0" cy="0"/>
        </a:xfrm>
      </p:grpSpPr>
      <p:pic>
        <p:nvPicPr>
          <p:cNvPr id="84" name="Google Shape;84;p1"/>
          <p:cNvPicPr preferRelativeResize="0"/>
          <p:nvPr/>
        </p:nvPicPr>
        <p:blipFill>
          <a:blip r:embed="rId3">
            <a:alphaModFix amt="50000"/>
          </a:blip>
          <a:stretch>
            <a:fillRect/>
          </a:stretch>
        </p:blipFill>
        <p:spPr>
          <a:xfrm>
            <a:off x="10117175" y="4875425"/>
            <a:ext cx="1831000" cy="1831025"/>
          </a:xfrm>
          <a:prstGeom prst="rect">
            <a:avLst/>
          </a:prstGeom>
          <a:noFill/>
          <a:ln>
            <a:noFill/>
          </a:ln>
        </p:spPr>
      </p:pic>
      <p:sp>
        <p:nvSpPr>
          <p:cNvPr id="85" name="Google Shape;85;p1"/>
          <p:cNvSpPr/>
          <p:nvPr/>
        </p:nvSpPr>
        <p:spPr>
          <a:xfrm>
            <a:off x="4682875" y="1765788"/>
            <a:ext cx="7100700" cy="1335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1000"/>
              </a:spcAft>
              <a:buNone/>
            </a:pPr>
            <a:r>
              <a:rPr lang="it-IT" sz="3800" b="1" i="1" strike="noStrike" cap="none">
                <a:solidFill>
                  <a:srgbClr val="156082"/>
                </a:solidFill>
                <a:latin typeface="Times New Roman"/>
                <a:ea typeface="Times New Roman"/>
                <a:cs typeface="Times New Roman"/>
                <a:sym typeface="Times New Roman"/>
              </a:rPr>
              <a:t>SDG 3</a:t>
            </a:r>
            <a:r>
              <a:rPr lang="it-IT" sz="3800" i="1" u="none" strike="noStrike" cap="none">
                <a:solidFill>
                  <a:srgbClr val="156082"/>
                </a:solidFill>
                <a:latin typeface="Times New Roman"/>
                <a:ea typeface="Times New Roman"/>
                <a:cs typeface="Times New Roman"/>
                <a:sym typeface="Times New Roman"/>
              </a:rPr>
              <a:t>: </a:t>
            </a:r>
            <a:r>
              <a:rPr lang="it-IT" sz="3500" i="1" u="none" strike="noStrike" cap="none">
                <a:solidFill>
                  <a:srgbClr val="156082"/>
                </a:solidFill>
                <a:latin typeface="Times New Roman"/>
                <a:ea typeface="Times New Roman"/>
                <a:cs typeface="Times New Roman"/>
                <a:sym typeface="Times New Roman"/>
              </a:rPr>
              <a:t>Ensure Healthy lives and promote well-being for all at all ages.</a:t>
            </a:r>
            <a:r>
              <a:rPr lang="it-IT" sz="3800" i="1" u="none" strike="noStrike" cap="none">
                <a:solidFill>
                  <a:srgbClr val="156082"/>
                </a:solidFill>
                <a:latin typeface="Times New Roman"/>
                <a:ea typeface="Times New Roman"/>
                <a:cs typeface="Times New Roman"/>
                <a:sym typeface="Times New Roman"/>
              </a:rPr>
              <a:t> </a:t>
            </a:r>
            <a:endParaRPr sz="2500" i="1" u="none" strike="noStrike" cap="none">
              <a:solidFill>
                <a:srgbClr val="156082"/>
              </a:solidFill>
              <a:latin typeface="Times New Roman"/>
              <a:ea typeface="Times New Roman"/>
              <a:cs typeface="Times New Roman"/>
              <a:sym typeface="Times New Roman"/>
            </a:endParaRPr>
          </a:p>
        </p:txBody>
      </p:sp>
      <p:pic>
        <p:nvPicPr>
          <p:cNvPr id="86" name="Google Shape;86;p1" descr="Alcohol addiction concept icon&#10;&#10;Description automatically generated"/>
          <p:cNvPicPr preferRelativeResize="0"/>
          <p:nvPr/>
        </p:nvPicPr>
        <p:blipFill rotWithShape="1">
          <a:blip r:embed="rId4">
            <a:alphaModFix/>
          </a:blip>
          <a:srcRect l="19324" t="12732" r="20210" b="33096"/>
          <a:stretch/>
        </p:blipFill>
        <p:spPr>
          <a:xfrm>
            <a:off x="370375" y="1609350"/>
            <a:ext cx="4062000" cy="3639300"/>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87" name="Google Shape;87;p1"/>
          <p:cNvSpPr txBox="1"/>
          <p:nvPr/>
        </p:nvSpPr>
        <p:spPr>
          <a:xfrm>
            <a:off x="143650" y="5542495"/>
            <a:ext cx="2139000" cy="1492676"/>
          </a:xfrm>
          <a:prstGeom prst="rect">
            <a:avLst/>
          </a:prstGeom>
          <a:noFill/>
          <a:ln>
            <a:noFill/>
          </a:ln>
          <a:effectLst>
            <a:outerShdw blurRad="57150" dist="19050" dir="5400000" algn="bl" rotWithShape="0">
              <a:srgbClr val="000000">
                <a:alpha val="50000"/>
              </a:srgbClr>
            </a:outerShdw>
          </a:effectLst>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it-IT" sz="2300" b="1" dirty="0">
                <a:solidFill>
                  <a:srgbClr val="FFFFFF"/>
                </a:solidFill>
                <a:latin typeface="Alegreya"/>
                <a:ea typeface="Alegreya"/>
                <a:cs typeface="Alegreya"/>
                <a:sym typeface="Alegreya"/>
              </a:rPr>
              <a:t>S</a:t>
            </a:r>
            <a:r>
              <a:rPr lang="it-IT" sz="2200" dirty="0">
                <a:solidFill>
                  <a:srgbClr val="FFFFFF"/>
                </a:solidFill>
                <a:latin typeface="Alegreya"/>
                <a:ea typeface="Alegreya"/>
                <a:cs typeface="Alegreya"/>
                <a:sym typeface="Alegreya"/>
              </a:rPr>
              <a:t>ara Fazio</a:t>
            </a:r>
            <a:endParaRPr lang="en-US" sz="2200" dirty="0">
              <a:solidFill>
                <a:srgbClr val="FFFFFF"/>
              </a:solidFill>
              <a:latin typeface="Alegreya"/>
              <a:ea typeface="Alegreya"/>
              <a:cs typeface="Alegreya"/>
              <a:sym typeface="Alegreya"/>
            </a:endParaRPr>
          </a:p>
          <a:p>
            <a:pPr marL="0" marR="0" lvl="0" indent="0" algn="l" rtl="0">
              <a:lnSpc>
                <a:spcPct val="100000"/>
              </a:lnSpc>
              <a:spcBef>
                <a:spcPts val="0"/>
              </a:spcBef>
              <a:spcAft>
                <a:spcPts val="0"/>
              </a:spcAft>
              <a:buNone/>
            </a:pPr>
            <a:r>
              <a:rPr lang="en-US" sz="2300" b="1" dirty="0">
                <a:solidFill>
                  <a:srgbClr val="FFFFFF"/>
                </a:solidFill>
                <a:latin typeface="Alegreya"/>
                <a:ea typeface="Alegreya"/>
                <a:cs typeface="Alegreya"/>
                <a:sym typeface="Alegreya"/>
              </a:rPr>
              <a:t>E</a:t>
            </a:r>
            <a:r>
              <a:rPr lang="en-US" sz="2200" dirty="0">
                <a:solidFill>
                  <a:srgbClr val="FFFFFF"/>
                </a:solidFill>
                <a:latin typeface="Alegreya"/>
                <a:ea typeface="Alegreya"/>
                <a:cs typeface="Alegreya"/>
                <a:sym typeface="Alegreya"/>
              </a:rPr>
              <a:t>mma </a:t>
            </a:r>
            <a:r>
              <a:rPr lang="en-US" sz="2200" dirty="0" err="1">
                <a:solidFill>
                  <a:srgbClr val="FFFFFF"/>
                </a:solidFill>
                <a:latin typeface="Alegreya"/>
                <a:ea typeface="Alegreya"/>
                <a:cs typeface="Alegreya"/>
                <a:sym typeface="Alegreya"/>
              </a:rPr>
              <a:t>Ghezzo</a:t>
            </a:r>
            <a:endParaRPr lang="en-US" sz="2200" dirty="0">
              <a:solidFill>
                <a:srgbClr val="FFFFFF"/>
              </a:solidFill>
              <a:latin typeface="Alegreya"/>
              <a:ea typeface="Alegreya"/>
              <a:cs typeface="Alegreya"/>
              <a:sym typeface="Alegreya"/>
            </a:endParaRPr>
          </a:p>
          <a:p>
            <a:pPr marL="0" marR="0" lvl="0" indent="0" algn="l" rtl="0">
              <a:lnSpc>
                <a:spcPct val="100000"/>
              </a:lnSpc>
              <a:spcBef>
                <a:spcPts val="0"/>
              </a:spcBef>
              <a:spcAft>
                <a:spcPts val="0"/>
              </a:spcAft>
              <a:buNone/>
            </a:pPr>
            <a:r>
              <a:rPr lang="it-IT" sz="2300" b="1" dirty="0">
                <a:solidFill>
                  <a:schemeClr val="lt1"/>
                </a:solidFill>
                <a:latin typeface="Alegreya"/>
                <a:ea typeface="Alegreya"/>
                <a:cs typeface="Alegreya"/>
                <a:sym typeface="Alegreya"/>
              </a:rPr>
              <a:t>M</a:t>
            </a:r>
            <a:r>
              <a:rPr lang="it-IT" sz="2200" dirty="0">
                <a:solidFill>
                  <a:schemeClr val="lt1"/>
                </a:solidFill>
                <a:latin typeface="Alegreya"/>
                <a:ea typeface="Alegreya"/>
                <a:cs typeface="Alegreya"/>
                <a:sym typeface="Alegreya"/>
              </a:rPr>
              <a:t>ariapia Cecere</a:t>
            </a:r>
            <a:endParaRPr sz="2200" dirty="0">
              <a:solidFill>
                <a:srgbClr val="FFFFFF"/>
              </a:solidFill>
              <a:latin typeface="Alegreya"/>
              <a:ea typeface="Alegreya"/>
              <a:cs typeface="Alegreya"/>
              <a:sym typeface="Alegreya"/>
            </a:endParaRPr>
          </a:p>
          <a:p>
            <a:pPr marL="0" marR="0" lvl="0" indent="0" algn="l" rtl="0">
              <a:lnSpc>
                <a:spcPct val="100000"/>
              </a:lnSpc>
              <a:spcBef>
                <a:spcPts val="0"/>
              </a:spcBef>
              <a:spcAft>
                <a:spcPts val="0"/>
              </a:spcAft>
              <a:buNone/>
            </a:pPr>
            <a:endParaRPr sz="2200" dirty="0">
              <a:solidFill>
                <a:srgbClr val="FFFFFF"/>
              </a:solidFill>
              <a:latin typeface="Alegreya"/>
              <a:ea typeface="Alegreya"/>
              <a:cs typeface="Alegreya"/>
              <a:sym typeface="Alegreya"/>
            </a:endParaRPr>
          </a:p>
        </p:txBody>
      </p:sp>
      <p:sp>
        <p:nvSpPr>
          <p:cNvPr id="88" name="Google Shape;88;p1"/>
          <p:cNvSpPr txBox="1"/>
          <p:nvPr/>
        </p:nvSpPr>
        <p:spPr>
          <a:xfrm>
            <a:off x="2589198" y="402289"/>
            <a:ext cx="7013700" cy="9234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it-IT" sz="2700" i="0" u="none" strike="noStrike" cap="none">
                <a:solidFill>
                  <a:srgbClr val="143C64"/>
                </a:solidFill>
                <a:latin typeface="Alegreya"/>
                <a:ea typeface="Alegreya"/>
                <a:cs typeface="Alegreya"/>
                <a:sym typeface="Alegreya"/>
              </a:rPr>
              <a:t>Biomedical Wearable Technologies for Healthcare and Wellbeing</a:t>
            </a:r>
            <a:endParaRPr sz="1300">
              <a:latin typeface="Alegreya"/>
              <a:ea typeface="Alegreya"/>
              <a:cs typeface="Alegreya"/>
              <a:sym typeface="Alegreya"/>
            </a:endParaRPr>
          </a:p>
        </p:txBody>
      </p:sp>
      <p:sp>
        <p:nvSpPr>
          <p:cNvPr id="89" name="Google Shape;89;p1"/>
          <p:cNvSpPr txBox="1"/>
          <p:nvPr/>
        </p:nvSpPr>
        <p:spPr>
          <a:xfrm>
            <a:off x="4688425" y="3706350"/>
            <a:ext cx="7089600" cy="1339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000"/>
              </a:spcAft>
              <a:buClr>
                <a:schemeClr val="dk1"/>
              </a:buClr>
              <a:buFont typeface="Arial"/>
              <a:buNone/>
            </a:pPr>
            <a:r>
              <a:rPr lang="it-IT" sz="2500" b="1" i="1" dirty="0">
                <a:solidFill>
                  <a:schemeClr val="accent1"/>
                </a:solidFill>
                <a:latin typeface="Times New Roman"/>
                <a:ea typeface="Times New Roman"/>
                <a:cs typeface="Times New Roman"/>
                <a:sym typeface="Times New Roman"/>
              </a:rPr>
              <a:t>Target 3.5</a:t>
            </a:r>
            <a:r>
              <a:rPr lang="it-IT" sz="2500" i="1" dirty="0">
                <a:solidFill>
                  <a:schemeClr val="accent1"/>
                </a:solidFill>
                <a:latin typeface="Times New Roman"/>
                <a:ea typeface="Times New Roman"/>
                <a:cs typeface="Times New Roman"/>
                <a:sym typeface="Times New Roman"/>
              </a:rPr>
              <a:t>: </a:t>
            </a:r>
            <a:r>
              <a:rPr lang="it-IT" sz="2500" i="1" dirty="0" err="1">
                <a:solidFill>
                  <a:schemeClr val="accent1"/>
                </a:solidFill>
                <a:latin typeface="Times New Roman"/>
                <a:ea typeface="Times New Roman"/>
                <a:cs typeface="Times New Roman"/>
                <a:sym typeface="Times New Roman"/>
              </a:rPr>
              <a:t>Strengthen</a:t>
            </a:r>
            <a:r>
              <a:rPr lang="it-IT" sz="2500" i="1" dirty="0">
                <a:solidFill>
                  <a:schemeClr val="accent1"/>
                </a:solidFill>
                <a:latin typeface="Times New Roman"/>
                <a:ea typeface="Times New Roman"/>
                <a:cs typeface="Times New Roman"/>
                <a:sym typeface="Times New Roman"/>
              </a:rPr>
              <a:t> the </a:t>
            </a:r>
            <a:r>
              <a:rPr lang="it-IT" sz="2500" i="1" dirty="0" err="1">
                <a:solidFill>
                  <a:schemeClr val="accent1"/>
                </a:solidFill>
                <a:latin typeface="Times New Roman"/>
                <a:ea typeface="Times New Roman"/>
                <a:cs typeface="Times New Roman"/>
                <a:sym typeface="Times New Roman"/>
              </a:rPr>
              <a:t>prevention</a:t>
            </a:r>
            <a:r>
              <a:rPr lang="it-IT" sz="2500" i="1" dirty="0">
                <a:solidFill>
                  <a:schemeClr val="accent1"/>
                </a:solidFill>
                <a:latin typeface="Times New Roman"/>
                <a:ea typeface="Times New Roman"/>
                <a:cs typeface="Times New Roman"/>
                <a:sym typeface="Times New Roman"/>
              </a:rPr>
              <a:t> and treatment of </a:t>
            </a:r>
            <a:r>
              <a:rPr lang="it-IT" sz="2500" i="1" dirty="0" err="1">
                <a:solidFill>
                  <a:schemeClr val="accent1"/>
                </a:solidFill>
                <a:latin typeface="Times New Roman"/>
                <a:ea typeface="Times New Roman"/>
                <a:cs typeface="Times New Roman"/>
                <a:sym typeface="Times New Roman"/>
              </a:rPr>
              <a:t>substance</a:t>
            </a:r>
            <a:r>
              <a:rPr lang="it-IT" sz="2500" i="1" dirty="0">
                <a:solidFill>
                  <a:schemeClr val="accent1"/>
                </a:solidFill>
                <a:latin typeface="Times New Roman"/>
                <a:ea typeface="Times New Roman"/>
                <a:cs typeface="Times New Roman"/>
                <a:sym typeface="Times New Roman"/>
              </a:rPr>
              <a:t> </a:t>
            </a:r>
            <a:r>
              <a:rPr lang="it-IT" sz="2500" i="1" dirty="0" err="1">
                <a:solidFill>
                  <a:schemeClr val="accent1"/>
                </a:solidFill>
                <a:latin typeface="Times New Roman"/>
                <a:ea typeface="Times New Roman"/>
                <a:cs typeface="Times New Roman"/>
                <a:sym typeface="Times New Roman"/>
              </a:rPr>
              <a:t>abuse</a:t>
            </a:r>
            <a:r>
              <a:rPr lang="it-IT" sz="2500" i="1" dirty="0">
                <a:solidFill>
                  <a:schemeClr val="accent1"/>
                </a:solidFill>
                <a:latin typeface="Times New Roman"/>
                <a:ea typeface="Times New Roman"/>
                <a:cs typeface="Times New Roman"/>
                <a:sym typeface="Times New Roman"/>
              </a:rPr>
              <a:t>, </a:t>
            </a:r>
            <a:r>
              <a:rPr lang="it-IT" sz="2500" i="1" dirty="0" err="1">
                <a:solidFill>
                  <a:schemeClr val="accent1"/>
                </a:solidFill>
                <a:latin typeface="Times New Roman"/>
                <a:ea typeface="Times New Roman"/>
                <a:cs typeface="Times New Roman"/>
                <a:sym typeface="Times New Roman"/>
              </a:rPr>
              <a:t>including</a:t>
            </a:r>
            <a:r>
              <a:rPr lang="it-IT" sz="2500" i="1" dirty="0">
                <a:solidFill>
                  <a:schemeClr val="accent1"/>
                </a:solidFill>
                <a:latin typeface="Times New Roman"/>
                <a:ea typeface="Times New Roman"/>
                <a:cs typeface="Times New Roman"/>
                <a:sym typeface="Times New Roman"/>
              </a:rPr>
              <a:t> </a:t>
            </a:r>
            <a:r>
              <a:rPr lang="it-IT" sz="2500" i="1" dirty="0" err="1">
                <a:solidFill>
                  <a:schemeClr val="accent1"/>
                </a:solidFill>
                <a:latin typeface="Times New Roman"/>
                <a:ea typeface="Times New Roman"/>
                <a:cs typeface="Times New Roman"/>
                <a:sym typeface="Times New Roman"/>
              </a:rPr>
              <a:t>narcotic</a:t>
            </a:r>
            <a:r>
              <a:rPr lang="it-IT" sz="2500" i="1" dirty="0">
                <a:solidFill>
                  <a:schemeClr val="accent1"/>
                </a:solidFill>
                <a:latin typeface="Times New Roman"/>
                <a:ea typeface="Times New Roman"/>
                <a:cs typeface="Times New Roman"/>
                <a:sym typeface="Times New Roman"/>
              </a:rPr>
              <a:t> </a:t>
            </a:r>
            <a:r>
              <a:rPr lang="it-IT" sz="2500" i="1" dirty="0" err="1">
                <a:solidFill>
                  <a:schemeClr val="accent1"/>
                </a:solidFill>
                <a:latin typeface="Times New Roman"/>
                <a:ea typeface="Times New Roman"/>
                <a:cs typeface="Times New Roman"/>
                <a:sym typeface="Times New Roman"/>
              </a:rPr>
              <a:t>drug</a:t>
            </a:r>
            <a:r>
              <a:rPr lang="it-IT" sz="2500" i="1" dirty="0">
                <a:solidFill>
                  <a:schemeClr val="accent1"/>
                </a:solidFill>
                <a:latin typeface="Times New Roman"/>
                <a:ea typeface="Times New Roman"/>
                <a:cs typeface="Times New Roman"/>
                <a:sym typeface="Times New Roman"/>
              </a:rPr>
              <a:t> </a:t>
            </a:r>
            <a:r>
              <a:rPr lang="it-IT" sz="2500" i="1" dirty="0" err="1">
                <a:solidFill>
                  <a:schemeClr val="accent1"/>
                </a:solidFill>
                <a:latin typeface="Times New Roman"/>
                <a:ea typeface="Times New Roman"/>
                <a:cs typeface="Times New Roman"/>
                <a:sym typeface="Times New Roman"/>
              </a:rPr>
              <a:t>abuse</a:t>
            </a:r>
            <a:r>
              <a:rPr lang="it-IT" sz="2500" i="1" dirty="0">
                <a:solidFill>
                  <a:schemeClr val="accent1"/>
                </a:solidFill>
                <a:latin typeface="Times New Roman"/>
                <a:ea typeface="Times New Roman"/>
                <a:cs typeface="Times New Roman"/>
                <a:sym typeface="Times New Roman"/>
              </a:rPr>
              <a:t> and </a:t>
            </a:r>
            <a:r>
              <a:rPr lang="it-IT" sz="2500" i="1" dirty="0" err="1">
                <a:solidFill>
                  <a:schemeClr val="accent1"/>
                </a:solidFill>
                <a:latin typeface="Times New Roman"/>
                <a:ea typeface="Times New Roman"/>
                <a:cs typeface="Times New Roman"/>
                <a:sym typeface="Times New Roman"/>
              </a:rPr>
              <a:t>harmful</a:t>
            </a:r>
            <a:r>
              <a:rPr lang="it-IT" sz="2500" i="1" dirty="0">
                <a:solidFill>
                  <a:schemeClr val="accent1"/>
                </a:solidFill>
                <a:latin typeface="Times New Roman"/>
                <a:ea typeface="Times New Roman"/>
                <a:cs typeface="Times New Roman"/>
                <a:sym typeface="Times New Roman"/>
              </a:rPr>
              <a:t> use of alcohol.</a:t>
            </a:r>
            <a:endParaRPr sz="2800" dirty="0">
              <a:solidFill>
                <a:schemeClr val="dk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250"/>
                                  </p:stCondLst>
                                  <p:childTnLst>
                                    <p:set>
                                      <p:cBhvr>
                                        <p:cTn id="6" dur="1" fill="hold">
                                          <p:stCondLst>
                                            <p:cond delay="0"/>
                                          </p:stCondLst>
                                        </p:cTn>
                                        <p:tgtEl>
                                          <p:spTgt spid="86"/>
                                        </p:tgtEl>
                                        <p:attrNameLst>
                                          <p:attrName>style.visibility</p:attrName>
                                        </p:attrNameLst>
                                      </p:cBhvr>
                                      <p:to>
                                        <p:strVal val="visible"/>
                                      </p:to>
                                    </p:set>
                                    <p:anim calcmode="lin" valueType="num">
                                      <p:cBhvr>
                                        <p:cTn id="7" dur="750" fill="hold"/>
                                        <p:tgtEl>
                                          <p:spTgt spid="86"/>
                                        </p:tgtEl>
                                        <p:attrNameLst>
                                          <p:attrName>ppt_w</p:attrName>
                                        </p:attrNameLst>
                                      </p:cBhvr>
                                      <p:tavLst>
                                        <p:tav tm="0">
                                          <p:val>
                                            <p:fltVal val="0"/>
                                          </p:val>
                                        </p:tav>
                                        <p:tav tm="100000">
                                          <p:val>
                                            <p:strVal val="#ppt_w"/>
                                          </p:val>
                                        </p:tav>
                                      </p:tavLst>
                                    </p:anim>
                                    <p:anim calcmode="lin" valueType="num">
                                      <p:cBhvr>
                                        <p:cTn id="8" dur="750" fill="hold"/>
                                        <p:tgtEl>
                                          <p:spTgt spid="86"/>
                                        </p:tgtEl>
                                        <p:attrNameLst>
                                          <p:attrName>ppt_h</p:attrName>
                                        </p:attrNameLst>
                                      </p:cBhvr>
                                      <p:tavLst>
                                        <p:tav tm="0">
                                          <p:val>
                                            <p:fltVal val="0"/>
                                          </p:val>
                                        </p:tav>
                                        <p:tav tm="100000">
                                          <p:val>
                                            <p:strVal val="#ppt_h"/>
                                          </p:val>
                                        </p:tav>
                                      </p:tavLst>
                                    </p:anim>
                                    <p:animEffect transition="in" filter="fade">
                                      <p:cBhvr>
                                        <p:cTn id="9" dur="750"/>
                                        <p:tgtEl>
                                          <p:spTgt spid="86"/>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85"/>
                                        </p:tgtEl>
                                        <p:attrNameLst>
                                          <p:attrName>style.visibility</p:attrName>
                                        </p:attrNameLst>
                                      </p:cBhvr>
                                      <p:to>
                                        <p:strVal val="visible"/>
                                      </p:to>
                                    </p:set>
                                    <p:anim calcmode="lin" valueType="num">
                                      <p:cBhvr>
                                        <p:cTn id="12" dur="750" fill="hold"/>
                                        <p:tgtEl>
                                          <p:spTgt spid="85"/>
                                        </p:tgtEl>
                                        <p:attrNameLst>
                                          <p:attrName>ppt_w</p:attrName>
                                        </p:attrNameLst>
                                      </p:cBhvr>
                                      <p:tavLst>
                                        <p:tav tm="0">
                                          <p:val>
                                            <p:fltVal val="0"/>
                                          </p:val>
                                        </p:tav>
                                        <p:tav tm="100000">
                                          <p:val>
                                            <p:strVal val="#ppt_w"/>
                                          </p:val>
                                        </p:tav>
                                      </p:tavLst>
                                    </p:anim>
                                    <p:anim calcmode="lin" valueType="num">
                                      <p:cBhvr>
                                        <p:cTn id="13" dur="750" fill="hold"/>
                                        <p:tgtEl>
                                          <p:spTgt spid="85"/>
                                        </p:tgtEl>
                                        <p:attrNameLst>
                                          <p:attrName>ppt_h</p:attrName>
                                        </p:attrNameLst>
                                      </p:cBhvr>
                                      <p:tavLst>
                                        <p:tav tm="0">
                                          <p:val>
                                            <p:fltVal val="0"/>
                                          </p:val>
                                        </p:tav>
                                        <p:tav tm="100000">
                                          <p:val>
                                            <p:strVal val="#ppt_h"/>
                                          </p:val>
                                        </p:tav>
                                      </p:tavLst>
                                    </p:anim>
                                    <p:animEffect transition="in" filter="fade">
                                      <p:cBhvr>
                                        <p:cTn id="14" dur="750"/>
                                        <p:tgtEl>
                                          <p:spTgt spid="85"/>
                                        </p:tgtEl>
                                      </p:cBhvr>
                                    </p:animEffect>
                                  </p:childTnLst>
                                </p:cTn>
                              </p:par>
                              <p:par>
                                <p:cTn id="15" presetID="53" presetClass="entr" presetSubtype="16" fill="hold" grpId="0" nodeType="withEffect">
                                  <p:stCondLst>
                                    <p:cond delay="250"/>
                                  </p:stCondLst>
                                  <p:childTnLst>
                                    <p:set>
                                      <p:cBhvr>
                                        <p:cTn id="16" dur="1" fill="hold">
                                          <p:stCondLst>
                                            <p:cond delay="0"/>
                                          </p:stCondLst>
                                        </p:cTn>
                                        <p:tgtEl>
                                          <p:spTgt spid="89"/>
                                        </p:tgtEl>
                                        <p:attrNameLst>
                                          <p:attrName>style.visibility</p:attrName>
                                        </p:attrNameLst>
                                      </p:cBhvr>
                                      <p:to>
                                        <p:strVal val="visible"/>
                                      </p:to>
                                    </p:set>
                                    <p:anim calcmode="lin" valueType="num">
                                      <p:cBhvr>
                                        <p:cTn id="17" dur="750" fill="hold"/>
                                        <p:tgtEl>
                                          <p:spTgt spid="89"/>
                                        </p:tgtEl>
                                        <p:attrNameLst>
                                          <p:attrName>ppt_w</p:attrName>
                                        </p:attrNameLst>
                                      </p:cBhvr>
                                      <p:tavLst>
                                        <p:tav tm="0">
                                          <p:val>
                                            <p:fltVal val="0"/>
                                          </p:val>
                                        </p:tav>
                                        <p:tav tm="100000">
                                          <p:val>
                                            <p:strVal val="#ppt_w"/>
                                          </p:val>
                                        </p:tav>
                                      </p:tavLst>
                                    </p:anim>
                                    <p:anim calcmode="lin" valueType="num">
                                      <p:cBhvr>
                                        <p:cTn id="18" dur="750" fill="hold"/>
                                        <p:tgtEl>
                                          <p:spTgt spid="89"/>
                                        </p:tgtEl>
                                        <p:attrNameLst>
                                          <p:attrName>ppt_h</p:attrName>
                                        </p:attrNameLst>
                                      </p:cBhvr>
                                      <p:tavLst>
                                        <p:tav tm="0">
                                          <p:val>
                                            <p:fltVal val="0"/>
                                          </p:val>
                                        </p:tav>
                                        <p:tav tm="100000">
                                          <p:val>
                                            <p:strVal val="#ppt_h"/>
                                          </p:val>
                                        </p:tav>
                                      </p:tavLst>
                                    </p:anim>
                                    <p:animEffect transition="in" filter="fade">
                                      <p:cBhvr>
                                        <p:cTn id="19" dur="75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p:bldP spid="8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pic>
        <p:nvPicPr>
          <p:cNvPr id="4" name="Picture 3">
            <a:hlinkClick r:id="rId3" action="ppaction://hlinksldjump"/>
            <a:extLst>
              <a:ext uri="{FF2B5EF4-FFF2-40B4-BE49-F238E27FC236}">
                <a16:creationId xmlns:a16="http://schemas.microsoft.com/office/drawing/2014/main" id="{83A71061-2501-0634-6C68-10F83EC3914B}"/>
              </a:ext>
            </a:extLst>
          </p:cNvPr>
          <p:cNvPicPr>
            <a:picLocks noChangeAspect="1"/>
          </p:cNvPicPr>
          <p:nvPr/>
        </p:nvPicPr>
        <p:blipFill rotWithShape="1">
          <a:blip r:embed="rId4"/>
          <a:srcRect l="299" t="51130" r="-299" b="3918"/>
          <a:stretch/>
        </p:blipFill>
        <p:spPr>
          <a:xfrm>
            <a:off x="8682289" y="2024510"/>
            <a:ext cx="2882253" cy="280898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5" name="Google Shape;148;g64c9dc7b6df255d4_28">
            <a:extLst>
              <a:ext uri="{FF2B5EF4-FFF2-40B4-BE49-F238E27FC236}">
                <a16:creationId xmlns:a16="http://schemas.microsoft.com/office/drawing/2014/main" id="{1F90C75E-21A4-04F5-9AA7-0DB7A64EFDBF}"/>
              </a:ext>
            </a:extLst>
          </p:cNvPr>
          <p:cNvSpPr txBox="1"/>
          <p:nvPr/>
        </p:nvSpPr>
        <p:spPr>
          <a:xfrm>
            <a:off x="147847" y="2598018"/>
            <a:ext cx="8306065" cy="1661963"/>
          </a:xfrm>
          <a:prstGeom prst="rect">
            <a:avLst/>
          </a:prstGeom>
          <a:noFill/>
          <a:ln>
            <a:noFill/>
          </a:ln>
        </p:spPr>
        <p:txBody>
          <a:bodyPr spcFirstLastPara="1" wrap="square" lIns="91425" tIns="91425" rIns="91425" bIns="91425" anchor="t" anchorCtr="0">
            <a:spAutoFit/>
          </a:bodyPr>
          <a:lstStyle/>
          <a:p>
            <a:pPr marL="419100" lvl="0" indent="-342900" algn="l" rtl="0">
              <a:spcBef>
                <a:spcPts val="0"/>
              </a:spcBef>
              <a:spcAft>
                <a:spcPts val="0"/>
              </a:spcAft>
              <a:buClr>
                <a:schemeClr val="dk1"/>
              </a:buClr>
              <a:buSzPts val="2400"/>
              <a:buFont typeface="Wingdings" panose="05000000000000000000" pitchFamily="2" charset="2"/>
              <a:buChar char="Ø"/>
            </a:pPr>
            <a:r>
              <a:rPr lang="en-US" sz="2400" dirty="0" err="1">
                <a:solidFill>
                  <a:schemeClr val="dk1"/>
                </a:solidFill>
                <a:latin typeface="Times New Roman"/>
                <a:ea typeface="Times New Roman"/>
                <a:cs typeface="Times New Roman"/>
                <a:sym typeface="Times New Roman"/>
              </a:rPr>
              <a:t>Heart_Rate</a:t>
            </a:r>
            <a:r>
              <a:rPr lang="en-US" sz="2400" dirty="0">
                <a:solidFill>
                  <a:schemeClr val="dk1"/>
                </a:solidFill>
                <a:latin typeface="Times New Roman"/>
                <a:ea typeface="Times New Roman"/>
                <a:cs typeface="Times New Roman"/>
                <a:sym typeface="Times New Roman"/>
              </a:rPr>
              <a:t>: a list of 1 data point every 5s</a:t>
            </a:r>
          </a:p>
          <a:p>
            <a:pPr marL="914400" lvl="1" indent="-381000" algn="l" rtl="0">
              <a:spcBef>
                <a:spcPts val="0"/>
              </a:spcBef>
              <a:spcAft>
                <a:spcPts val="0"/>
              </a:spcAft>
              <a:buClr>
                <a:schemeClr val="dk1"/>
              </a:buClr>
              <a:buSzPts val="2400"/>
              <a:buFont typeface="Times New Roman"/>
              <a:buChar char="○"/>
            </a:pPr>
            <a:r>
              <a:rPr lang="en-US" sz="2400" i="1" dirty="0">
                <a:solidFill>
                  <a:schemeClr val="dk1"/>
                </a:solidFill>
                <a:latin typeface="Times New Roman"/>
                <a:ea typeface="Times New Roman"/>
                <a:cs typeface="Times New Roman"/>
                <a:sym typeface="Times New Roman"/>
              </a:rPr>
              <a:t>Time</a:t>
            </a:r>
            <a:r>
              <a:rPr lang="en-US" sz="2400" dirty="0">
                <a:solidFill>
                  <a:schemeClr val="dk1"/>
                </a:solidFill>
                <a:latin typeface="Times New Roman"/>
                <a:ea typeface="Times New Roman"/>
                <a:cs typeface="Times New Roman"/>
                <a:sym typeface="Times New Roman"/>
              </a:rPr>
              <a:t> → timestamp [</a:t>
            </a:r>
            <a:r>
              <a:rPr lang="en-US" sz="2400" dirty="0" err="1">
                <a:solidFill>
                  <a:schemeClr val="dk1"/>
                </a:solidFill>
                <a:latin typeface="Times New Roman"/>
                <a:ea typeface="Times New Roman"/>
                <a:cs typeface="Times New Roman"/>
                <a:sym typeface="Times New Roman"/>
              </a:rPr>
              <a:t>hh:mm:ss</a:t>
            </a:r>
            <a:r>
              <a:rPr lang="en-US" sz="2400" dirty="0">
                <a:solidFill>
                  <a:schemeClr val="dk1"/>
                </a:solidFill>
                <a:latin typeface="Times New Roman"/>
                <a:ea typeface="Times New Roman"/>
                <a:cs typeface="Times New Roman"/>
                <a:sym typeface="Times New Roman"/>
              </a:rPr>
              <a:t> format] of the heart rate entry</a:t>
            </a:r>
          </a:p>
          <a:p>
            <a:pPr marL="914400" lvl="1" indent="-381000" algn="l" rtl="0">
              <a:spcBef>
                <a:spcPts val="0"/>
              </a:spcBef>
              <a:spcAft>
                <a:spcPts val="0"/>
              </a:spcAft>
              <a:buClr>
                <a:schemeClr val="dk1"/>
              </a:buClr>
              <a:buSzPts val="2400"/>
              <a:buFont typeface="Times New Roman"/>
              <a:buChar char="○"/>
            </a:pPr>
            <a:r>
              <a:rPr lang="en-US" sz="2400" i="1" dirty="0">
                <a:solidFill>
                  <a:schemeClr val="dk1"/>
                </a:solidFill>
                <a:latin typeface="Times New Roman"/>
                <a:ea typeface="Times New Roman"/>
                <a:cs typeface="Times New Roman"/>
                <a:sym typeface="Times New Roman"/>
              </a:rPr>
              <a:t>Value</a:t>
            </a:r>
            <a:r>
              <a:rPr lang="en-US" sz="2400" dirty="0">
                <a:solidFill>
                  <a:schemeClr val="dk1"/>
                </a:solidFill>
                <a:latin typeface="Times New Roman"/>
                <a:ea typeface="Times New Roman"/>
                <a:cs typeface="Times New Roman"/>
                <a:sym typeface="Times New Roman"/>
              </a:rPr>
              <a:t> → heart rate at the current time [bpm]</a:t>
            </a:r>
          </a:p>
        </p:txBody>
      </p:sp>
      <p:sp>
        <p:nvSpPr>
          <p:cNvPr id="7" name="Freccia a pentagono 6">
            <a:extLst>
              <a:ext uri="{FF2B5EF4-FFF2-40B4-BE49-F238E27FC236}">
                <a16:creationId xmlns:a16="http://schemas.microsoft.com/office/drawing/2014/main" id="{1D8C91E4-189B-58D7-0F37-3669B4E84948}"/>
              </a:ext>
            </a:extLst>
          </p:cNvPr>
          <p:cNvSpPr/>
          <p:nvPr/>
        </p:nvSpPr>
        <p:spPr>
          <a:xfrm>
            <a:off x="0" y="279619"/>
            <a:ext cx="3031958" cy="729964"/>
          </a:xfrm>
          <a:prstGeom prst="homePlate">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Google Shape;150;g64c9dc7b6df255d4_28">
            <a:extLst>
              <a:ext uri="{FF2B5EF4-FFF2-40B4-BE49-F238E27FC236}">
                <a16:creationId xmlns:a16="http://schemas.microsoft.com/office/drawing/2014/main" id="{08514B2D-E3C9-984B-C7AD-77A17479E527}"/>
              </a:ext>
            </a:extLst>
          </p:cNvPr>
          <p:cNvSpPr txBox="1"/>
          <p:nvPr/>
        </p:nvSpPr>
        <p:spPr>
          <a:xfrm>
            <a:off x="0" y="329150"/>
            <a:ext cx="3214838" cy="63090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it-IT" sz="3500" b="1" dirty="0">
                <a:solidFill>
                  <a:schemeClr val="lt1"/>
                </a:solidFill>
              </a:rPr>
              <a:t>Heart Rate</a:t>
            </a:r>
            <a:endParaRPr sz="3500" b="1" i="0" u="none" strike="noStrike" cap="none" dirty="0">
              <a:solidFill>
                <a:schemeClr val="lt1"/>
              </a:solidFill>
              <a:sym typeface="Arial"/>
            </a:endParaRPr>
          </a:p>
        </p:txBody>
      </p:sp>
    </p:spTree>
    <p:extLst>
      <p:ext uri="{BB962C8B-B14F-4D97-AF65-F5344CB8AC3E}">
        <p14:creationId xmlns:p14="http://schemas.microsoft.com/office/powerpoint/2010/main" val="1718772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50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1500"/>
                                        <p:tgtEl>
                                          <p:spTgt spid="4"/>
                                        </p:tgtEl>
                                      </p:cBhvr>
                                    </p:animEffect>
                                  </p:childTnLst>
                                </p:cTn>
                              </p:par>
                              <p:par>
                                <p:cTn id="8" presetID="18" presetClass="entr" presetSubtype="6" fill="hold" grpId="0" nodeType="withEffect">
                                  <p:stCondLst>
                                    <p:cond delay="500"/>
                                  </p:stCondLst>
                                  <p:childTnLst>
                                    <p:set>
                                      <p:cBhvr>
                                        <p:cTn id="9" dur="1" fill="hold">
                                          <p:stCondLst>
                                            <p:cond delay="0"/>
                                          </p:stCondLst>
                                        </p:cTn>
                                        <p:tgtEl>
                                          <p:spTgt spid="5"/>
                                        </p:tgtEl>
                                        <p:attrNameLst>
                                          <p:attrName>style.visibility</p:attrName>
                                        </p:attrNameLst>
                                      </p:cBhvr>
                                      <p:to>
                                        <p:strVal val="visible"/>
                                      </p:to>
                                    </p:set>
                                    <p:animEffect transition="in" filter="strips(downRight)">
                                      <p:cBhvr>
                                        <p:cTn id="10"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g64c9dc7b6df255d4_28"/>
          <p:cNvSpPr txBox="1"/>
          <p:nvPr/>
        </p:nvSpPr>
        <p:spPr>
          <a:xfrm>
            <a:off x="369300" y="2764062"/>
            <a:ext cx="8915949" cy="2400627"/>
          </a:xfrm>
          <a:prstGeom prst="rect">
            <a:avLst/>
          </a:prstGeom>
          <a:noFill/>
          <a:ln>
            <a:noFill/>
          </a:ln>
        </p:spPr>
        <p:txBody>
          <a:bodyPr spcFirstLastPara="1" wrap="square" lIns="91425" tIns="91425" rIns="91425" bIns="91425" anchor="t" anchorCtr="0">
            <a:spAutoFit/>
          </a:bodyPr>
          <a:lstStyle/>
          <a:p>
            <a:pPr lvl="0"/>
            <a:r>
              <a:rPr lang="en-GB" sz="2400" dirty="0">
                <a:latin typeface="Times New Roman" panose="02020603050405020304" pitchFamily="18" charset="0"/>
                <a:cs typeface="Times New Roman" panose="02020603050405020304" pitchFamily="18" charset="0"/>
              </a:rPr>
              <a:t>P</a:t>
            </a:r>
            <a:r>
              <a:rPr lang="en-GB" sz="2400" dirty="0">
                <a:effectLst/>
                <a:latin typeface="Times New Roman" panose="02020603050405020304" pitchFamily="18" charset="0"/>
                <a:cs typeface="Times New Roman" panose="02020603050405020304" pitchFamily="18" charset="0"/>
              </a:rPr>
              <a:t>roviding the data subjects with the Consent Form and Information Sheet</a:t>
            </a:r>
            <a:r>
              <a:rPr lang="en-GB" sz="2400" dirty="0">
                <a:latin typeface="Times New Roman" panose="02020603050405020304" pitchFamily="18" charset="0"/>
                <a:cs typeface="Times New Roman" panose="02020603050405020304" pitchFamily="18" charset="0"/>
              </a:rPr>
              <a:t> and</a:t>
            </a:r>
            <a:r>
              <a:rPr lang="en-GB" sz="2400" dirty="0">
                <a:effectLst/>
                <a:latin typeface="Times New Roman" panose="02020603050405020304" pitchFamily="18" charset="0"/>
                <a:cs typeface="Times New Roman" panose="02020603050405020304" pitchFamily="18" charset="0"/>
              </a:rPr>
              <a:t> regarding their participation in the project, the</a:t>
            </a:r>
            <a:r>
              <a:rPr lang="en-GB" sz="2400" dirty="0">
                <a:latin typeface="Times New Roman" panose="02020603050405020304" pitchFamily="18" charset="0"/>
                <a:cs typeface="Times New Roman" panose="02020603050405020304" pitchFamily="18" charset="0"/>
              </a:rPr>
              <a:t> data has been processed in accordance with </a:t>
            </a:r>
            <a:r>
              <a:rPr lang="en-GB" sz="2400" b="1" dirty="0">
                <a:latin typeface="Times New Roman" panose="02020603050405020304" pitchFamily="18" charset="0"/>
                <a:cs typeface="Times New Roman" panose="02020603050405020304" pitchFamily="18" charset="0"/>
              </a:rPr>
              <a:t>GDPR</a:t>
            </a:r>
            <a:r>
              <a:rPr lang="en-GB" sz="2400" dirty="0">
                <a:effectLst/>
                <a:latin typeface="Times New Roman" panose="02020603050405020304" pitchFamily="18" charset="0"/>
                <a:cs typeface="Times New Roman" panose="02020603050405020304" pitchFamily="18" charset="0"/>
              </a:rPr>
              <a:t>. To fully comply with them (as much as possible), the </a:t>
            </a:r>
            <a:r>
              <a:rPr lang="en-GB" sz="2400" i="1" dirty="0">
                <a:effectLst/>
                <a:latin typeface="Times New Roman" panose="02020603050405020304" pitchFamily="18" charset="0"/>
                <a:cs typeface="Times New Roman" panose="02020603050405020304" pitchFamily="18" charset="0"/>
              </a:rPr>
              <a:t>Privacy</a:t>
            </a:r>
            <a:r>
              <a:rPr lang="en-GB" sz="2400" dirty="0">
                <a:effectLst/>
                <a:latin typeface="Times New Roman" panose="02020603050405020304" pitchFamily="18" charset="0"/>
                <a:cs typeface="Times New Roman" panose="02020603050405020304" pitchFamily="18" charset="0"/>
              </a:rPr>
              <a:t> section listed the rights of the user (data subject), ensuring the possibility to delete the processed data at any time.</a:t>
            </a:r>
            <a:endParaRPr lang="en-US" sz="24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p:txBody>
      </p:sp>
      <p:sp>
        <p:nvSpPr>
          <p:cNvPr id="149" name="Google Shape;149;g64c9dc7b6df255d4_28"/>
          <p:cNvSpPr txBox="1"/>
          <p:nvPr/>
        </p:nvSpPr>
        <p:spPr>
          <a:xfrm>
            <a:off x="0" y="265814"/>
            <a:ext cx="12192000" cy="923400"/>
          </a:xfrm>
          <a:prstGeom prst="rect">
            <a:avLst/>
          </a:prstGeom>
          <a:solidFill>
            <a:schemeClr val="accent4"/>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p:txBody>
      </p:sp>
      <p:sp>
        <p:nvSpPr>
          <p:cNvPr id="150" name="Google Shape;150;g64c9dc7b6df255d4_28"/>
          <p:cNvSpPr txBox="1"/>
          <p:nvPr/>
        </p:nvSpPr>
        <p:spPr>
          <a:xfrm>
            <a:off x="216900" y="291350"/>
            <a:ext cx="10542600"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it-IT" sz="4800" b="1" dirty="0">
                <a:solidFill>
                  <a:schemeClr val="lt1"/>
                </a:solidFill>
              </a:rPr>
              <a:t>Data Persistence </a:t>
            </a:r>
            <a:endParaRPr sz="4800" b="1" i="0" u="none" strike="noStrike" cap="none" dirty="0">
              <a:solidFill>
                <a:schemeClr val="lt1"/>
              </a:solidFill>
              <a:latin typeface="Arial"/>
              <a:ea typeface="Arial"/>
              <a:cs typeface="Arial"/>
              <a:sym typeface="Arial"/>
            </a:endParaRPr>
          </a:p>
        </p:txBody>
      </p:sp>
      <p:pic>
        <p:nvPicPr>
          <p:cNvPr id="4" name="Picture 3" descr="A close-up of a document&#10;&#10;Description automatically generated">
            <a:extLst>
              <a:ext uri="{FF2B5EF4-FFF2-40B4-BE49-F238E27FC236}">
                <a16:creationId xmlns:a16="http://schemas.microsoft.com/office/drawing/2014/main" id="{6EA23C14-CBB6-610A-6F41-CC6A99B99AD8}"/>
              </a:ext>
            </a:extLst>
          </p:cNvPr>
          <p:cNvPicPr>
            <a:picLocks noChangeAspect="1"/>
          </p:cNvPicPr>
          <p:nvPr/>
        </p:nvPicPr>
        <p:blipFill>
          <a:blip r:embed="rId3"/>
          <a:stretch>
            <a:fillRect/>
          </a:stretch>
        </p:blipFill>
        <p:spPr>
          <a:xfrm>
            <a:off x="9547422" y="1336566"/>
            <a:ext cx="2424155" cy="5255620"/>
          </a:xfrm>
          <a:prstGeom prst="rect">
            <a:avLst/>
          </a:prstGeom>
        </p:spPr>
      </p:pic>
    </p:spTree>
    <p:extLst>
      <p:ext uri="{BB962C8B-B14F-4D97-AF65-F5344CB8AC3E}">
        <p14:creationId xmlns:p14="http://schemas.microsoft.com/office/powerpoint/2010/main" val="3585670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50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1500"/>
                                        <p:tgtEl>
                                          <p:spTgt spid="4"/>
                                        </p:tgtEl>
                                      </p:cBhvr>
                                    </p:animEffect>
                                  </p:childTnLst>
                                </p:cTn>
                              </p:par>
                              <p:par>
                                <p:cTn id="8" presetID="18" presetClass="entr" presetSubtype="6" fill="hold" grpId="0" nodeType="withEffect">
                                  <p:stCondLst>
                                    <p:cond delay="500"/>
                                  </p:stCondLst>
                                  <p:childTnLst>
                                    <p:set>
                                      <p:cBhvr>
                                        <p:cTn id="9" dur="1" fill="hold">
                                          <p:stCondLst>
                                            <p:cond delay="0"/>
                                          </p:stCondLst>
                                        </p:cTn>
                                        <p:tgtEl>
                                          <p:spTgt spid="148"/>
                                        </p:tgtEl>
                                        <p:attrNameLst>
                                          <p:attrName>style.visibility</p:attrName>
                                        </p:attrNameLst>
                                      </p:cBhvr>
                                      <p:to>
                                        <p:strVal val="visible"/>
                                      </p:to>
                                    </p:set>
                                    <p:animEffect transition="in" filter="strips(downRight)">
                                      <p:cBhvr>
                                        <p:cTn id="10" dur="1000"/>
                                        <p:tgtEl>
                                          <p:spTgt spid="1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5"/>
          <p:cNvSpPr txBox="1"/>
          <p:nvPr/>
        </p:nvSpPr>
        <p:spPr>
          <a:xfrm>
            <a:off x="0" y="265814"/>
            <a:ext cx="12192000" cy="923400"/>
          </a:xfrm>
          <a:prstGeom prst="rect">
            <a:avLst/>
          </a:prstGeom>
          <a:solidFill>
            <a:schemeClr val="accent4"/>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p:txBody>
      </p:sp>
      <p:sp>
        <p:nvSpPr>
          <p:cNvPr id="161" name="Google Shape;161;p25"/>
          <p:cNvSpPr txBox="1"/>
          <p:nvPr/>
        </p:nvSpPr>
        <p:spPr>
          <a:xfrm>
            <a:off x="216900" y="291350"/>
            <a:ext cx="10323000"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it-IT" sz="4800" b="1" i="0" u="none" strike="noStrike" cap="none">
                <a:solidFill>
                  <a:schemeClr val="lt1"/>
                </a:solidFill>
                <a:latin typeface="Arial"/>
                <a:ea typeface="Arial"/>
                <a:cs typeface="Arial"/>
                <a:sym typeface="Arial"/>
              </a:rPr>
              <a:t>Our original </a:t>
            </a:r>
            <a:r>
              <a:rPr lang="it-IT" sz="4800" b="1">
                <a:solidFill>
                  <a:schemeClr val="lt1"/>
                </a:solidFill>
              </a:rPr>
              <a:t>implementations</a:t>
            </a:r>
            <a:endParaRPr sz="3800" b="1" i="0" u="none" strike="noStrike" cap="none">
              <a:solidFill>
                <a:schemeClr val="lt1"/>
              </a:solidFill>
              <a:latin typeface="Arial"/>
              <a:ea typeface="Arial"/>
              <a:cs typeface="Arial"/>
              <a:sym typeface="Arial"/>
            </a:endParaRPr>
          </a:p>
        </p:txBody>
      </p:sp>
      <p:pic>
        <p:nvPicPr>
          <p:cNvPr id="4" name="Immagine 3" descr="Immagine che contiene testo, schermata, software, design&#10;&#10;Descrizione generata automaticamente">
            <a:extLst>
              <a:ext uri="{FF2B5EF4-FFF2-40B4-BE49-F238E27FC236}">
                <a16:creationId xmlns:a16="http://schemas.microsoft.com/office/drawing/2014/main" id="{9E89B960-3BD4-6E39-75FA-E7D55B60B203}"/>
              </a:ext>
            </a:extLst>
          </p:cNvPr>
          <p:cNvPicPr>
            <a:picLocks noChangeAspect="1"/>
          </p:cNvPicPr>
          <p:nvPr/>
        </p:nvPicPr>
        <p:blipFill>
          <a:blip r:embed="rId3"/>
          <a:stretch>
            <a:fillRect/>
          </a:stretch>
        </p:blipFill>
        <p:spPr>
          <a:xfrm>
            <a:off x="7014024" y="1405370"/>
            <a:ext cx="2380641" cy="5161280"/>
          </a:xfrm>
          <a:prstGeom prst="rect">
            <a:avLst/>
          </a:prstGeom>
        </p:spPr>
      </p:pic>
      <p:pic>
        <p:nvPicPr>
          <p:cNvPr id="8" name="Immagine 7" descr="Immagine che contiene testo, schermata, Carattere, design&#10;&#10;Descrizione generata automaticamente">
            <a:extLst>
              <a:ext uri="{FF2B5EF4-FFF2-40B4-BE49-F238E27FC236}">
                <a16:creationId xmlns:a16="http://schemas.microsoft.com/office/drawing/2014/main" id="{30482BD9-2E20-D2B9-A343-C0A5CE907F38}"/>
              </a:ext>
            </a:extLst>
          </p:cNvPr>
          <p:cNvPicPr>
            <a:picLocks noChangeAspect="1"/>
          </p:cNvPicPr>
          <p:nvPr/>
        </p:nvPicPr>
        <p:blipFill>
          <a:blip r:embed="rId4"/>
          <a:stretch>
            <a:fillRect/>
          </a:stretch>
        </p:blipFill>
        <p:spPr>
          <a:xfrm>
            <a:off x="2412053" y="1405370"/>
            <a:ext cx="2380641" cy="5161280"/>
          </a:xfrm>
          <a:prstGeom prst="rect">
            <a:avLst/>
          </a:prstGeom>
        </p:spPr>
      </p:pic>
      <p:sp>
        <p:nvSpPr>
          <p:cNvPr id="9" name="Rettangolo 8">
            <a:extLst>
              <a:ext uri="{FF2B5EF4-FFF2-40B4-BE49-F238E27FC236}">
                <a16:creationId xmlns:a16="http://schemas.microsoft.com/office/drawing/2014/main" id="{340DBB9A-30D1-C927-21DD-5BC2340718DD}"/>
              </a:ext>
            </a:extLst>
          </p:cNvPr>
          <p:cNvSpPr/>
          <p:nvPr/>
        </p:nvSpPr>
        <p:spPr>
          <a:xfrm>
            <a:off x="2412053" y="1574800"/>
            <a:ext cx="385282" cy="335280"/>
          </a:xfrm>
          <a:prstGeom prst="rect">
            <a:avLst/>
          </a:prstGeom>
          <a:noFill/>
          <a:ln w="19050">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1" name="Connettore 2 10">
            <a:extLst>
              <a:ext uri="{FF2B5EF4-FFF2-40B4-BE49-F238E27FC236}">
                <a16:creationId xmlns:a16="http://schemas.microsoft.com/office/drawing/2014/main" id="{37EE3364-99AC-A92D-FF0D-5F83FD9F0D3A}"/>
              </a:ext>
            </a:extLst>
          </p:cNvPr>
          <p:cNvCxnSpPr>
            <a:cxnSpLocks/>
          </p:cNvCxnSpPr>
          <p:nvPr/>
        </p:nvCxnSpPr>
        <p:spPr>
          <a:xfrm>
            <a:off x="2797335" y="1864360"/>
            <a:ext cx="4070825" cy="5080"/>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Rettangolo 13">
            <a:hlinkClick r:id="rId5" action="ppaction://hlinksldjump"/>
            <a:extLst>
              <a:ext uri="{FF2B5EF4-FFF2-40B4-BE49-F238E27FC236}">
                <a16:creationId xmlns:a16="http://schemas.microsoft.com/office/drawing/2014/main" id="{532A5A08-FFA8-0101-66EB-0B4DADBB0418}"/>
              </a:ext>
            </a:extLst>
          </p:cNvPr>
          <p:cNvSpPr/>
          <p:nvPr/>
        </p:nvSpPr>
        <p:spPr>
          <a:xfrm>
            <a:off x="3454400" y="4038600"/>
            <a:ext cx="1244600" cy="42291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ttangolo 15">
            <a:hlinkClick r:id="rId6" action="ppaction://hlinksldjump"/>
            <a:extLst>
              <a:ext uri="{FF2B5EF4-FFF2-40B4-BE49-F238E27FC236}">
                <a16:creationId xmlns:a16="http://schemas.microsoft.com/office/drawing/2014/main" id="{4B5E8DCF-095C-4A83-1957-DF3585BD7B6F}"/>
              </a:ext>
            </a:extLst>
          </p:cNvPr>
          <p:cNvSpPr/>
          <p:nvPr/>
        </p:nvSpPr>
        <p:spPr>
          <a:xfrm>
            <a:off x="2499359" y="4026910"/>
            <a:ext cx="955041" cy="42291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ttangolo 16">
            <a:hlinkClick r:id="rId7" action="ppaction://hlinksldjump"/>
            <a:extLst>
              <a:ext uri="{FF2B5EF4-FFF2-40B4-BE49-F238E27FC236}">
                <a16:creationId xmlns:a16="http://schemas.microsoft.com/office/drawing/2014/main" id="{33653B87-7B22-409D-FDEE-3371E0DC93F2}"/>
              </a:ext>
            </a:extLst>
          </p:cNvPr>
          <p:cNvSpPr/>
          <p:nvPr/>
        </p:nvSpPr>
        <p:spPr>
          <a:xfrm>
            <a:off x="7051039" y="2377440"/>
            <a:ext cx="843281" cy="28956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ttangolo 1">
            <a:hlinkClick r:id="rId8" action="ppaction://hlinksldjump"/>
            <a:extLst>
              <a:ext uri="{FF2B5EF4-FFF2-40B4-BE49-F238E27FC236}">
                <a16:creationId xmlns:a16="http://schemas.microsoft.com/office/drawing/2014/main" id="{7846CFD3-98BB-4034-C51E-3CDC651F1393}"/>
              </a:ext>
            </a:extLst>
          </p:cNvPr>
          <p:cNvSpPr/>
          <p:nvPr/>
        </p:nvSpPr>
        <p:spPr>
          <a:xfrm>
            <a:off x="2458719" y="4947921"/>
            <a:ext cx="1148081" cy="42291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Rettangolo 2">
            <a:hlinkClick r:id="rId9" action="ppaction://hlinksldjump"/>
            <a:extLst>
              <a:ext uri="{FF2B5EF4-FFF2-40B4-BE49-F238E27FC236}">
                <a16:creationId xmlns:a16="http://schemas.microsoft.com/office/drawing/2014/main" id="{34B9CBCC-AEFB-A5F8-64C2-2B5909621446}"/>
              </a:ext>
            </a:extLst>
          </p:cNvPr>
          <p:cNvSpPr/>
          <p:nvPr/>
        </p:nvSpPr>
        <p:spPr>
          <a:xfrm>
            <a:off x="3602373" y="4947921"/>
            <a:ext cx="1148081" cy="42291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ttangolo 4">
            <a:hlinkClick r:id="rId9" action="ppaction://hlinksldjump"/>
            <a:extLst>
              <a:ext uri="{FF2B5EF4-FFF2-40B4-BE49-F238E27FC236}">
                <a16:creationId xmlns:a16="http://schemas.microsoft.com/office/drawing/2014/main" id="{CD35EEF9-28BB-1E94-8880-A3BC1A6AB1C1}"/>
              </a:ext>
            </a:extLst>
          </p:cNvPr>
          <p:cNvSpPr/>
          <p:nvPr/>
        </p:nvSpPr>
        <p:spPr>
          <a:xfrm>
            <a:off x="3790477" y="3129279"/>
            <a:ext cx="908523" cy="42291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ttangolo 5">
            <a:hlinkClick r:id="rId10" action="ppaction://hlinksldjump"/>
            <a:extLst>
              <a:ext uri="{FF2B5EF4-FFF2-40B4-BE49-F238E27FC236}">
                <a16:creationId xmlns:a16="http://schemas.microsoft.com/office/drawing/2014/main" id="{BFBABE36-241E-0D05-50F7-8D25E467416E}"/>
              </a:ext>
            </a:extLst>
          </p:cNvPr>
          <p:cNvSpPr/>
          <p:nvPr/>
        </p:nvSpPr>
        <p:spPr>
          <a:xfrm>
            <a:off x="2499360" y="3135888"/>
            <a:ext cx="1291118" cy="42291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ttangolo 6">
            <a:hlinkClick r:id="rId11" action="ppaction://hlinksldjump"/>
            <a:extLst>
              <a:ext uri="{FF2B5EF4-FFF2-40B4-BE49-F238E27FC236}">
                <a16:creationId xmlns:a16="http://schemas.microsoft.com/office/drawing/2014/main" id="{5F61E71D-1801-639D-1BDE-9CF9C0C21B3E}"/>
              </a:ext>
            </a:extLst>
          </p:cNvPr>
          <p:cNvSpPr/>
          <p:nvPr/>
        </p:nvSpPr>
        <p:spPr>
          <a:xfrm>
            <a:off x="7051039" y="2667000"/>
            <a:ext cx="843281" cy="33528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ttangolo 9">
            <a:extLst>
              <a:ext uri="{FF2B5EF4-FFF2-40B4-BE49-F238E27FC236}">
                <a16:creationId xmlns:a16="http://schemas.microsoft.com/office/drawing/2014/main" id="{6BF0ECC9-7FFF-9E39-1FB8-61B905E78AD1}"/>
              </a:ext>
            </a:extLst>
          </p:cNvPr>
          <p:cNvSpPr/>
          <p:nvPr/>
        </p:nvSpPr>
        <p:spPr>
          <a:xfrm>
            <a:off x="3144918" y="5701291"/>
            <a:ext cx="892243" cy="369309"/>
          </a:xfrm>
          <a:prstGeom prst="rect">
            <a:avLst/>
          </a:prstGeom>
          <a:noFill/>
          <a:ln w="19050">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3" name="Connettore 2 12">
            <a:extLst>
              <a:ext uri="{FF2B5EF4-FFF2-40B4-BE49-F238E27FC236}">
                <a16:creationId xmlns:a16="http://schemas.microsoft.com/office/drawing/2014/main" id="{755966B3-2BA5-69D1-FDFA-08779D9EA096}"/>
              </a:ext>
            </a:extLst>
          </p:cNvPr>
          <p:cNvCxnSpPr>
            <a:cxnSpLocks/>
            <a:endCxn id="18" idx="3"/>
          </p:cNvCxnSpPr>
          <p:nvPr/>
        </p:nvCxnSpPr>
        <p:spPr>
          <a:xfrm flipH="1">
            <a:off x="2034253" y="5885944"/>
            <a:ext cx="1119156" cy="1"/>
          </a:xfrm>
          <a:prstGeom prst="straightConnector1">
            <a:avLst/>
          </a:prstGeom>
          <a:ln w="19050">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8" name="CasellaDiTesto 17">
            <a:extLst>
              <a:ext uri="{FF2B5EF4-FFF2-40B4-BE49-F238E27FC236}">
                <a16:creationId xmlns:a16="http://schemas.microsoft.com/office/drawing/2014/main" id="{EF0D71C7-7B6A-274D-5D2C-832C763D9B60}"/>
              </a:ext>
            </a:extLst>
          </p:cNvPr>
          <p:cNvSpPr txBox="1"/>
          <p:nvPr/>
        </p:nvSpPr>
        <p:spPr>
          <a:xfrm>
            <a:off x="103853" y="5378113"/>
            <a:ext cx="1930400" cy="1015663"/>
          </a:xfrm>
          <a:prstGeom prst="rect">
            <a:avLst/>
          </a:prstGeom>
          <a:noFill/>
        </p:spPr>
        <p:txBody>
          <a:bodyPr wrap="square" rtlCol="0">
            <a:spAutoFit/>
          </a:bodyPr>
          <a:lstStyle/>
          <a:p>
            <a:r>
              <a:rPr lang="it-IT" sz="1200" u="sng" dirty="0">
                <a:latin typeface="Times New Roman" panose="02020603050405020304" pitchFamily="18" charset="0"/>
                <a:cs typeface="Times New Roman" panose="02020603050405020304" pitchFamily="18" charset="0"/>
              </a:rPr>
              <a:t>Note</a:t>
            </a:r>
            <a:r>
              <a:rPr lang="it-IT" sz="1200" dirty="0">
                <a:latin typeface="Times New Roman" panose="02020603050405020304" pitchFamily="18" charset="0"/>
                <a:cs typeface="Times New Roman" panose="02020603050405020304" pitchFamily="18" charset="0"/>
              </a:rPr>
              <a:t>: </a:t>
            </a:r>
            <a:r>
              <a:rPr lang="en-GB" sz="1200" dirty="0">
                <a:latin typeface="Times New Roman" panose="02020603050405020304" pitchFamily="18" charset="0"/>
                <a:cs typeface="Times New Roman" panose="02020603050405020304" pitchFamily="18" charset="0"/>
              </a:rPr>
              <a:t>the debug button is used by us to set the initial conditions that simulate the use of the app in previous days.</a:t>
            </a:r>
          </a:p>
        </p:txBody>
      </p:sp>
    </p:spTree>
    <p:extLst>
      <p:ext uri="{BB962C8B-B14F-4D97-AF65-F5344CB8AC3E}">
        <p14:creationId xmlns:p14="http://schemas.microsoft.com/office/powerpoint/2010/main" val="1848052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750"/>
                                        <p:tgtEl>
                                          <p:spTgt spid="8"/>
                                        </p:tgtEl>
                                      </p:cBhvr>
                                    </p:animEffect>
                                  </p:childTnLst>
                                </p:cTn>
                              </p:par>
                            </p:childTnLst>
                          </p:cTn>
                        </p:par>
                        <p:par>
                          <p:cTn id="8" fill="hold">
                            <p:stCondLst>
                              <p:cond delay="750"/>
                            </p:stCondLst>
                            <p:childTnLst>
                              <p:par>
                                <p:cTn id="9" presetID="23" presetClass="entr" presetSubtype="16"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childTnLst>
                                </p:cTn>
                              </p:par>
                              <p:par>
                                <p:cTn id="13" presetID="23" presetClass="entr" presetSubtype="16"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p:cTn id="15" dur="500" fill="hold"/>
                                        <p:tgtEl>
                                          <p:spTgt spid="11"/>
                                        </p:tgtEl>
                                        <p:attrNameLst>
                                          <p:attrName>ppt_w</p:attrName>
                                        </p:attrNameLst>
                                      </p:cBhvr>
                                      <p:tavLst>
                                        <p:tav tm="0">
                                          <p:val>
                                            <p:fltVal val="0"/>
                                          </p:val>
                                        </p:tav>
                                        <p:tav tm="100000">
                                          <p:val>
                                            <p:strVal val="#ppt_w"/>
                                          </p:val>
                                        </p:tav>
                                      </p:tavLst>
                                    </p:anim>
                                    <p:anim calcmode="lin" valueType="num">
                                      <p:cBhvr>
                                        <p:cTn id="16" dur="500" fill="hold"/>
                                        <p:tgtEl>
                                          <p:spTgt spid="11"/>
                                        </p:tgtEl>
                                        <p:attrNameLst>
                                          <p:attrName>ppt_h</p:attrName>
                                        </p:attrNameLst>
                                      </p:cBhvr>
                                      <p:tavLst>
                                        <p:tav tm="0">
                                          <p:val>
                                            <p:fltVal val="0"/>
                                          </p:val>
                                        </p:tav>
                                        <p:tav tm="100000">
                                          <p:val>
                                            <p:strVal val="#ppt_h"/>
                                          </p:val>
                                        </p:tav>
                                      </p:tavLst>
                                    </p:anim>
                                  </p:childTnLst>
                                </p:cTn>
                              </p:par>
                            </p:childTnLst>
                          </p:cTn>
                        </p:par>
                        <p:par>
                          <p:cTn id="17" fill="hold">
                            <p:stCondLst>
                              <p:cond delay="1250"/>
                            </p:stCondLst>
                            <p:childTnLst>
                              <p:par>
                                <p:cTn id="18" presetID="16" presetClass="entr" presetSubtype="21" fill="hold" nodeType="after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barn(inVertical)">
                                      <p:cBhvr>
                                        <p:cTn id="20" dur="75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par>
                                <p:cTn id="26" presetID="10" presetClass="entr" presetSubtype="0" fill="hold"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par>
                                <p:cTn id="29" presetID="1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p:tgtEl>
                                          <p:spTgt spid="18"/>
                                        </p:tgtEl>
                                        <p:attrNameLst>
                                          <p:attrName>ppt_x</p:attrName>
                                        </p:attrNameLst>
                                      </p:cBhvr>
                                      <p:tavLst>
                                        <p:tav tm="0">
                                          <p:val>
                                            <p:strVal val="#ppt_x-#ppt_w*1.125000"/>
                                          </p:val>
                                        </p:tav>
                                        <p:tav tm="100000">
                                          <p:val>
                                            <p:strVal val="#ppt_x"/>
                                          </p:val>
                                        </p:tav>
                                      </p:tavLst>
                                    </p:anim>
                                    <p:animEffect transition="in" filter="wipe(right)">
                                      <p:cBhvr>
                                        <p:cTn id="3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pic>
        <p:nvPicPr>
          <p:cNvPr id="7" name="Picture 6" descr="A screenshot of a cell phone&#10;&#10;Description automatically generated">
            <a:extLst>
              <a:ext uri="{FF2B5EF4-FFF2-40B4-BE49-F238E27FC236}">
                <a16:creationId xmlns:a16="http://schemas.microsoft.com/office/drawing/2014/main" id="{B1123185-231E-0E35-CB7E-91C62DACAB7A}"/>
              </a:ext>
            </a:extLst>
          </p:cNvPr>
          <p:cNvPicPr>
            <a:picLocks noChangeAspect="1"/>
          </p:cNvPicPr>
          <p:nvPr/>
        </p:nvPicPr>
        <p:blipFill>
          <a:blip r:embed="rId3"/>
          <a:stretch>
            <a:fillRect/>
          </a:stretch>
        </p:blipFill>
        <p:spPr>
          <a:xfrm>
            <a:off x="6779718" y="1397083"/>
            <a:ext cx="2261140" cy="4902200"/>
          </a:xfrm>
          <a:prstGeom prst="rect">
            <a:avLst/>
          </a:prstGeom>
        </p:spPr>
      </p:pic>
      <p:pic>
        <p:nvPicPr>
          <p:cNvPr id="9" name="Picture 8" descr="A white background with blue text&#10;&#10;Description automatically generated">
            <a:hlinkClick r:id="rId4" action="ppaction://hlinksldjump"/>
            <a:extLst>
              <a:ext uri="{FF2B5EF4-FFF2-40B4-BE49-F238E27FC236}">
                <a16:creationId xmlns:a16="http://schemas.microsoft.com/office/drawing/2014/main" id="{54140C27-533C-62DB-AEE2-6AAAAE4FA025}"/>
              </a:ext>
            </a:extLst>
          </p:cNvPr>
          <p:cNvPicPr>
            <a:picLocks noChangeAspect="1"/>
          </p:cNvPicPr>
          <p:nvPr/>
        </p:nvPicPr>
        <p:blipFill>
          <a:blip r:embed="rId5"/>
          <a:stretch>
            <a:fillRect/>
          </a:stretch>
        </p:blipFill>
        <p:spPr>
          <a:xfrm>
            <a:off x="9394100" y="1397083"/>
            <a:ext cx="2261140" cy="4902200"/>
          </a:xfrm>
          <a:prstGeom prst="rect">
            <a:avLst/>
          </a:prstGeom>
        </p:spPr>
      </p:pic>
      <p:sp>
        <p:nvSpPr>
          <p:cNvPr id="4" name="Google Shape;164;p25">
            <a:extLst>
              <a:ext uri="{FF2B5EF4-FFF2-40B4-BE49-F238E27FC236}">
                <a16:creationId xmlns:a16="http://schemas.microsoft.com/office/drawing/2014/main" id="{4BF64E64-9F4E-84D7-3815-A3C05666061C}"/>
              </a:ext>
            </a:extLst>
          </p:cNvPr>
          <p:cNvSpPr txBox="1"/>
          <p:nvPr/>
        </p:nvSpPr>
        <p:spPr>
          <a:xfrm>
            <a:off x="449383" y="3037740"/>
            <a:ext cx="5977093" cy="1620887"/>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IT" sz="2400" dirty="0">
                <a:solidFill>
                  <a:schemeClr val="dk1"/>
                </a:solidFill>
                <a:latin typeface="Times New Roman"/>
                <a:ea typeface="Times New Roman"/>
                <a:cs typeface="Times New Roman"/>
                <a:sym typeface="Times New Roman"/>
              </a:rPr>
              <a:t>Daily questionnaire of 6 closed questions that </a:t>
            </a:r>
          </a:p>
          <a:p>
            <a:pPr marL="0" lvl="0" indent="0" algn="l" rtl="0">
              <a:spcBef>
                <a:spcPts val="0"/>
              </a:spcBef>
              <a:spcAft>
                <a:spcPts val="0"/>
              </a:spcAft>
              <a:buNone/>
            </a:pPr>
            <a:r>
              <a:rPr lang="it-IT" sz="2400" dirty="0" err="1">
                <a:solidFill>
                  <a:schemeClr val="dk1"/>
                </a:solidFill>
                <a:latin typeface="Times New Roman"/>
                <a:ea typeface="Times New Roman"/>
                <a:cs typeface="Times New Roman"/>
                <a:sym typeface="Times New Roman"/>
              </a:rPr>
              <a:t>allows</a:t>
            </a:r>
            <a:r>
              <a:rPr lang="it-IT" sz="2400" dirty="0">
                <a:solidFill>
                  <a:schemeClr val="dk1"/>
                </a:solidFill>
                <a:latin typeface="Times New Roman"/>
                <a:ea typeface="Times New Roman"/>
                <a:cs typeface="Times New Roman"/>
                <a:sym typeface="Times New Roman"/>
              </a:rPr>
              <a:t> users to deepen his knowledge or to dispel common myths; for each correct answer the score is incremented by 1 point.</a:t>
            </a:r>
            <a:endParaRPr sz="2400" dirty="0">
              <a:solidFill>
                <a:schemeClr val="dk1"/>
              </a:solidFill>
              <a:latin typeface="Times New Roman"/>
              <a:ea typeface="Times New Roman"/>
              <a:cs typeface="Times New Roman"/>
              <a:sym typeface="Times New Roman"/>
            </a:endParaRPr>
          </a:p>
        </p:txBody>
      </p:sp>
      <p:sp>
        <p:nvSpPr>
          <p:cNvPr id="5" name="Freccia a pentagono 4">
            <a:extLst>
              <a:ext uri="{FF2B5EF4-FFF2-40B4-BE49-F238E27FC236}">
                <a16:creationId xmlns:a16="http://schemas.microsoft.com/office/drawing/2014/main" id="{8BE2D9E2-86D7-114C-299C-685CF578E08A}"/>
              </a:ext>
            </a:extLst>
          </p:cNvPr>
          <p:cNvSpPr/>
          <p:nvPr/>
        </p:nvSpPr>
        <p:spPr>
          <a:xfrm>
            <a:off x="0" y="279619"/>
            <a:ext cx="2993457" cy="729964"/>
          </a:xfrm>
          <a:prstGeom prst="homePlate">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Google Shape;150;g64c9dc7b6df255d4_28">
            <a:extLst>
              <a:ext uri="{FF2B5EF4-FFF2-40B4-BE49-F238E27FC236}">
                <a16:creationId xmlns:a16="http://schemas.microsoft.com/office/drawing/2014/main" id="{D9F2494C-03E6-E410-DA52-30BE51D08582}"/>
              </a:ext>
            </a:extLst>
          </p:cNvPr>
          <p:cNvSpPr txBox="1"/>
          <p:nvPr/>
        </p:nvSpPr>
        <p:spPr>
          <a:xfrm>
            <a:off x="0" y="329150"/>
            <a:ext cx="3214838" cy="63090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it-IT" sz="3500" b="1" i="0" u="none" strike="noStrike" cap="none" dirty="0" err="1">
                <a:solidFill>
                  <a:schemeClr val="lt1"/>
                </a:solidFill>
                <a:sym typeface="Arial"/>
              </a:rPr>
              <a:t>Daily</a:t>
            </a:r>
            <a:r>
              <a:rPr lang="it-IT" sz="3500" b="1" i="0" u="none" strike="noStrike" cap="none" dirty="0">
                <a:solidFill>
                  <a:schemeClr val="lt1"/>
                </a:solidFill>
                <a:sym typeface="Arial"/>
              </a:rPr>
              <a:t> Quiz</a:t>
            </a:r>
            <a:endParaRPr sz="3500" b="1" i="0" u="none" strike="noStrike" cap="none" dirty="0">
              <a:solidFill>
                <a:schemeClr val="lt1"/>
              </a:solidFil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1500"/>
                                        <p:tgtEl>
                                          <p:spTgt spid="7"/>
                                        </p:tgtEl>
                                      </p:cBhvr>
                                    </p:animEffect>
                                  </p:childTnLst>
                                </p:cTn>
                              </p:par>
                              <p:par>
                                <p:cTn id="8" presetID="18" presetClass="entr" presetSubtype="6"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strips(downRight)">
                                      <p:cBhvr>
                                        <p:cTn id="10" dur="1000"/>
                                        <p:tgtEl>
                                          <p:spTgt spid="4"/>
                                        </p:tgtEl>
                                      </p:cBhvr>
                                    </p:animEffect>
                                  </p:childTnLst>
                                </p:cTn>
                              </p:par>
                            </p:childTnLst>
                          </p:cTn>
                        </p:par>
                        <p:par>
                          <p:cTn id="11" fill="hold">
                            <p:stCondLst>
                              <p:cond delay="1500"/>
                            </p:stCondLst>
                            <p:childTnLst>
                              <p:par>
                                <p:cTn id="12" presetID="6" presetClass="entr" presetSubtype="16" fill="hold" nodeType="after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circle(in)">
                                      <p:cBhvr>
                                        <p:cTn id="14" dur="1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6" name="Google Shape;167;p25"/>
          <p:cNvSpPr txBox="1"/>
          <p:nvPr/>
        </p:nvSpPr>
        <p:spPr>
          <a:xfrm>
            <a:off x="192243" y="1658111"/>
            <a:ext cx="7276116" cy="92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IT" sz="2400" dirty="0">
                <a:solidFill>
                  <a:schemeClr val="dk1"/>
                </a:solidFill>
                <a:latin typeface="Times New Roman"/>
                <a:ea typeface="Times New Roman"/>
                <a:cs typeface="Times New Roman"/>
                <a:sym typeface="Times New Roman"/>
              </a:rPr>
              <a:t>System that tries to recognize if the user is </a:t>
            </a:r>
            <a:r>
              <a:rPr lang="it-IT" sz="2400" dirty="0" err="1">
                <a:solidFill>
                  <a:schemeClr val="dk1"/>
                </a:solidFill>
                <a:latin typeface="Times New Roman"/>
                <a:ea typeface="Times New Roman"/>
                <a:cs typeface="Times New Roman"/>
                <a:sym typeface="Times New Roman"/>
              </a:rPr>
              <a:t>lying</a:t>
            </a:r>
            <a:r>
              <a:rPr lang="it-IT" sz="2400" dirty="0">
                <a:solidFill>
                  <a:schemeClr val="dk1"/>
                </a:solidFill>
                <a:latin typeface="Times New Roman"/>
                <a:ea typeface="Times New Roman"/>
                <a:cs typeface="Times New Roman"/>
                <a:sym typeface="Times New Roman"/>
              </a:rPr>
              <a:t> or he/she is honest through a daily question.</a:t>
            </a:r>
            <a:endParaRPr sz="2400" dirty="0">
              <a:solidFill>
                <a:schemeClr val="dk1"/>
              </a:solidFill>
              <a:latin typeface="Times New Roman"/>
              <a:ea typeface="Times New Roman"/>
              <a:cs typeface="Times New Roman"/>
              <a:sym typeface="Times New Roman"/>
            </a:endParaRPr>
          </a:p>
        </p:txBody>
      </p:sp>
      <p:sp>
        <p:nvSpPr>
          <p:cNvPr id="7" name="Google Shape;168;p25"/>
          <p:cNvSpPr txBox="1"/>
          <p:nvPr/>
        </p:nvSpPr>
        <p:spPr>
          <a:xfrm>
            <a:off x="3015553" y="4353289"/>
            <a:ext cx="8903187" cy="1227625"/>
          </a:xfrm>
          <a:prstGeom prst="rect">
            <a:avLst/>
          </a:prstGeom>
          <a:noFill/>
          <a:ln>
            <a:noFill/>
          </a:ln>
        </p:spPr>
        <p:txBody>
          <a:bodyPr spcFirstLastPara="1" wrap="square" lIns="91425" tIns="91425" rIns="91425" bIns="91425" anchor="t" anchorCtr="0">
            <a:noAutofit/>
          </a:bodyPr>
          <a:lstStyle/>
          <a:p>
            <a:pPr lvl="0" algn="l" rtl="0">
              <a:spcBef>
                <a:spcPts val="0"/>
              </a:spcBef>
              <a:spcAft>
                <a:spcPts val="0"/>
              </a:spcAft>
              <a:buClr>
                <a:schemeClr val="dk1"/>
              </a:buClr>
              <a:buSzPts val="1100"/>
            </a:pPr>
            <a:r>
              <a:rPr lang="it-IT" sz="2400" i="1" dirty="0">
                <a:solidFill>
                  <a:schemeClr val="dk1"/>
                </a:solidFill>
                <a:latin typeface="Times New Roman"/>
                <a:ea typeface="Times New Roman"/>
                <a:cs typeface="Times New Roman"/>
                <a:sym typeface="Times New Roman"/>
              </a:rPr>
              <a:t>      </a:t>
            </a:r>
          </a:p>
          <a:p>
            <a:pPr marL="914400" lvl="0" indent="-381000" algn="l" rtl="0">
              <a:spcBef>
                <a:spcPts val="0"/>
              </a:spcBef>
              <a:spcAft>
                <a:spcPts val="0"/>
              </a:spcAft>
              <a:buClr>
                <a:schemeClr val="dk1"/>
              </a:buClr>
              <a:buSzPts val="2400"/>
              <a:buFont typeface="Times New Roman"/>
              <a:buChar char="➔"/>
            </a:pPr>
            <a:r>
              <a:rPr lang="it-IT" sz="2400" i="1" dirty="0">
                <a:solidFill>
                  <a:schemeClr val="dk1"/>
                </a:solidFill>
                <a:latin typeface="Times New Roman"/>
                <a:ea typeface="Times New Roman"/>
                <a:cs typeface="Times New Roman"/>
                <a:sym typeface="Times New Roman"/>
              </a:rPr>
              <a:t>Yes</a:t>
            </a:r>
            <a:r>
              <a:rPr lang="it-IT" sz="2400" dirty="0">
                <a:solidFill>
                  <a:schemeClr val="dk1"/>
                </a:solidFill>
                <a:latin typeface="Times New Roman"/>
                <a:ea typeface="Times New Roman"/>
                <a:cs typeface="Times New Roman"/>
                <a:sym typeface="Times New Roman"/>
              </a:rPr>
              <a:t>: -5 points to the score because the subject is </a:t>
            </a:r>
            <a:r>
              <a:rPr lang="it-IT" sz="2400" dirty="0" err="1">
                <a:solidFill>
                  <a:schemeClr val="dk1"/>
                </a:solidFill>
                <a:latin typeface="Times New Roman"/>
                <a:ea typeface="Times New Roman"/>
                <a:cs typeface="Times New Roman"/>
                <a:sym typeface="Times New Roman"/>
              </a:rPr>
              <a:t>honest</a:t>
            </a:r>
            <a:r>
              <a:rPr lang="it-IT" sz="2400" dirty="0">
                <a:solidFill>
                  <a:schemeClr val="dk1"/>
                </a:solidFill>
                <a:latin typeface="Times New Roman"/>
                <a:ea typeface="Times New Roman"/>
                <a:cs typeface="Times New Roman"/>
                <a:sym typeface="Times New Roman"/>
              </a:rPr>
              <a:t>.</a:t>
            </a:r>
          </a:p>
          <a:p>
            <a:pPr marL="914400" indent="-381000">
              <a:buClr>
                <a:schemeClr val="dk1"/>
              </a:buClr>
              <a:buSzPts val="2400"/>
              <a:buFont typeface="Times New Roman"/>
              <a:buChar char="➔"/>
            </a:pPr>
            <a:r>
              <a:rPr lang="en-GB" sz="2400" i="1" dirty="0">
                <a:solidFill>
                  <a:schemeClr val="dk1"/>
                </a:solidFill>
                <a:latin typeface="Times New Roman"/>
                <a:ea typeface="Times New Roman"/>
                <a:cs typeface="Times New Roman"/>
                <a:sym typeface="Times New Roman"/>
              </a:rPr>
              <a:t>Wrong No</a:t>
            </a:r>
            <a:r>
              <a:rPr lang="en-GB" sz="2400" dirty="0">
                <a:solidFill>
                  <a:schemeClr val="dk1"/>
                </a:solidFill>
                <a:latin typeface="Times New Roman"/>
                <a:ea typeface="Times New Roman"/>
                <a:cs typeface="Times New Roman"/>
                <a:sym typeface="Times New Roman"/>
              </a:rPr>
              <a:t>: -10 points because the user is lying and drunk.</a:t>
            </a:r>
          </a:p>
        </p:txBody>
      </p:sp>
      <p:pic>
        <p:nvPicPr>
          <p:cNvPr id="8" name="Picture 2" descr="A screenshot of a cell phone&#10;&#10;Description automatically generated">
            <a:extLst>
              <a:ext uri="{FF2B5EF4-FFF2-40B4-BE49-F238E27FC236}">
                <a16:creationId xmlns:a16="http://schemas.microsoft.com/office/drawing/2014/main" id="{2539C194-B069-BBA7-5A12-B86E1E656CEF}"/>
              </a:ext>
            </a:extLst>
          </p:cNvPr>
          <p:cNvPicPr>
            <a:picLocks noChangeAspect="1"/>
          </p:cNvPicPr>
          <p:nvPr/>
        </p:nvPicPr>
        <p:blipFill>
          <a:blip r:embed="rId3"/>
          <a:stretch>
            <a:fillRect/>
          </a:stretch>
        </p:blipFill>
        <p:spPr>
          <a:xfrm>
            <a:off x="7468359" y="223734"/>
            <a:ext cx="2082790" cy="4515534"/>
          </a:xfrm>
          <a:prstGeom prst="rect">
            <a:avLst/>
          </a:prstGeom>
        </p:spPr>
      </p:pic>
      <p:sp>
        <p:nvSpPr>
          <p:cNvPr id="9" name="TextBox 1">
            <a:extLst>
              <a:ext uri="{FF2B5EF4-FFF2-40B4-BE49-F238E27FC236}">
                <a16:creationId xmlns:a16="http://schemas.microsoft.com/office/drawing/2014/main" id="{64CE7228-B927-5092-EE7A-F2F71FD9300D}"/>
              </a:ext>
            </a:extLst>
          </p:cNvPr>
          <p:cNvSpPr txBox="1"/>
          <p:nvPr/>
        </p:nvSpPr>
        <p:spPr>
          <a:xfrm>
            <a:off x="192243" y="2629135"/>
            <a:ext cx="7276116" cy="830997"/>
          </a:xfrm>
          <a:prstGeom prst="rect">
            <a:avLst/>
          </a:prstGeom>
          <a:noFill/>
        </p:spPr>
        <p:txBody>
          <a:bodyPr wrap="square" rtlCol="0">
            <a:spAutoFit/>
          </a:bodyPr>
          <a:lstStyle/>
          <a:p>
            <a:pPr marL="0" lvl="0" indent="0" algn="l" rtl="0">
              <a:spcBef>
                <a:spcPts val="0"/>
              </a:spcBef>
              <a:spcAft>
                <a:spcPts val="0"/>
              </a:spcAft>
              <a:buClr>
                <a:schemeClr val="dk1"/>
              </a:buClr>
              <a:buSzPts val="1100"/>
              <a:buFont typeface="Arial"/>
              <a:buNone/>
            </a:pPr>
            <a:r>
              <a:rPr lang="en-US" sz="2400" u="sng" dirty="0">
                <a:solidFill>
                  <a:schemeClr val="dk1"/>
                </a:solidFill>
                <a:latin typeface="Times New Roman"/>
                <a:ea typeface="Times New Roman"/>
                <a:cs typeface="Times New Roman"/>
                <a:sym typeface="Times New Roman"/>
              </a:rPr>
              <a:t>Conditions to check:</a:t>
            </a:r>
          </a:p>
          <a:p>
            <a:pPr marL="0" lvl="0" indent="0" algn="l" rtl="0">
              <a:spcBef>
                <a:spcPts val="0"/>
              </a:spcBef>
              <a:spcAft>
                <a:spcPts val="0"/>
              </a:spcAft>
              <a:buClr>
                <a:schemeClr val="dk1"/>
              </a:buClr>
              <a:buSzPts val="1100"/>
              <a:buFont typeface="Arial"/>
              <a:buNone/>
            </a:pPr>
            <a:r>
              <a:rPr lang="en-US" sz="2400" i="1" dirty="0">
                <a:solidFill>
                  <a:schemeClr val="dk1"/>
                </a:solidFill>
                <a:latin typeface="Times New Roman"/>
                <a:ea typeface="Times New Roman"/>
                <a:cs typeface="Times New Roman"/>
                <a:sym typeface="Times New Roman"/>
              </a:rPr>
              <a:t>HR rest &gt; 80, mean of HR &gt; 80 </a:t>
            </a:r>
            <a:r>
              <a:rPr lang="en-US" sz="2400" dirty="0">
                <a:solidFill>
                  <a:schemeClr val="dk1"/>
                </a:solidFill>
                <a:latin typeface="Times New Roman"/>
                <a:ea typeface="Times New Roman"/>
                <a:cs typeface="Times New Roman"/>
                <a:sym typeface="Times New Roman"/>
              </a:rPr>
              <a:t>and </a:t>
            </a:r>
            <a:r>
              <a:rPr lang="en-US" sz="2400" i="1" dirty="0">
                <a:solidFill>
                  <a:schemeClr val="dk1"/>
                </a:solidFill>
                <a:latin typeface="Times New Roman"/>
                <a:ea typeface="Times New Roman"/>
                <a:cs typeface="Times New Roman"/>
                <a:sym typeface="Times New Roman"/>
              </a:rPr>
              <a:t>sleep minutes &lt; 240</a:t>
            </a:r>
          </a:p>
        </p:txBody>
      </p:sp>
      <p:pic>
        <p:nvPicPr>
          <p:cNvPr id="10" name="Picture 5">
            <a:extLst>
              <a:ext uri="{FF2B5EF4-FFF2-40B4-BE49-F238E27FC236}">
                <a16:creationId xmlns:a16="http://schemas.microsoft.com/office/drawing/2014/main" id="{E58E38C5-EE94-244F-1CAA-1D7B51B96395}"/>
              </a:ext>
            </a:extLst>
          </p:cNvPr>
          <p:cNvPicPr>
            <a:picLocks noChangeAspect="1"/>
          </p:cNvPicPr>
          <p:nvPr/>
        </p:nvPicPr>
        <p:blipFill rotWithShape="1">
          <a:blip r:embed="rId4"/>
          <a:srcRect t="82756" b="5536"/>
          <a:stretch/>
        </p:blipFill>
        <p:spPr>
          <a:xfrm>
            <a:off x="369244" y="4778026"/>
            <a:ext cx="3163253" cy="802888"/>
          </a:xfrm>
          <a:prstGeom prst="rect">
            <a:avLst/>
          </a:prstGeom>
        </p:spPr>
      </p:pic>
      <p:pic>
        <p:nvPicPr>
          <p:cNvPr id="11" name="Picture 7" descr="A screenshot of a phone&#10;&#10;Description automatically generated">
            <a:extLst>
              <a:ext uri="{FF2B5EF4-FFF2-40B4-BE49-F238E27FC236}">
                <a16:creationId xmlns:a16="http://schemas.microsoft.com/office/drawing/2014/main" id="{BA5FDA9A-0686-53AE-D870-CBF001FC5FA6}"/>
              </a:ext>
            </a:extLst>
          </p:cNvPr>
          <p:cNvPicPr>
            <a:picLocks noChangeAspect="1"/>
          </p:cNvPicPr>
          <p:nvPr/>
        </p:nvPicPr>
        <p:blipFill rotWithShape="1">
          <a:blip r:embed="rId5"/>
          <a:srcRect t="88293" b="5144"/>
          <a:stretch/>
        </p:blipFill>
        <p:spPr>
          <a:xfrm>
            <a:off x="369244" y="5919771"/>
            <a:ext cx="3163253" cy="450114"/>
          </a:xfrm>
          <a:prstGeom prst="rect">
            <a:avLst/>
          </a:prstGeom>
        </p:spPr>
      </p:pic>
      <p:pic>
        <p:nvPicPr>
          <p:cNvPr id="12" name="Picture 4" descr="A white square with blue text&#10;&#10;Description automatically generated">
            <a:hlinkClick r:id="rId6" action="ppaction://hlinksldjump"/>
            <a:extLst>
              <a:ext uri="{FF2B5EF4-FFF2-40B4-BE49-F238E27FC236}">
                <a16:creationId xmlns:a16="http://schemas.microsoft.com/office/drawing/2014/main" id="{170ACEAB-1995-6F64-B83D-3743168AEE1C}"/>
              </a:ext>
            </a:extLst>
          </p:cNvPr>
          <p:cNvPicPr>
            <a:picLocks noChangeAspect="1"/>
          </p:cNvPicPr>
          <p:nvPr/>
        </p:nvPicPr>
        <p:blipFill>
          <a:blip r:embed="rId7"/>
          <a:stretch>
            <a:fillRect/>
          </a:stretch>
        </p:blipFill>
        <p:spPr>
          <a:xfrm>
            <a:off x="9743121" y="223733"/>
            <a:ext cx="2175619" cy="4515534"/>
          </a:xfrm>
          <a:prstGeom prst="rect">
            <a:avLst/>
          </a:prstGeom>
        </p:spPr>
      </p:pic>
      <p:sp>
        <p:nvSpPr>
          <p:cNvPr id="13" name="Freccia a pentagono 12">
            <a:extLst>
              <a:ext uri="{FF2B5EF4-FFF2-40B4-BE49-F238E27FC236}">
                <a16:creationId xmlns:a16="http://schemas.microsoft.com/office/drawing/2014/main" id="{D5458156-FD2D-BDC6-E168-837CFF028F8F}"/>
              </a:ext>
            </a:extLst>
          </p:cNvPr>
          <p:cNvSpPr/>
          <p:nvPr/>
        </p:nvSpPr>
        <p:spPr>
          <a:xfrm>
            <a:off x="0" y="279619"/>
            <a:ext cx="2281187" cy="729964"/>
          </a:xfrm>
          <a:prstGeom prst="homePlate">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150;g64c9dc7b6df255d4_28">
            <a:extLst>
              <a:ext uri="{FF2B5EF4-FFF2-40B4-BE49-F238E27FC236}">
                <a16:creationId xmlns:a16="http://schemas.microsoft.com/office/drawing/2014/main" id="{FAB768C5-CCF2-0BAE-2F69-BC3FA97217E7}"/>
              </a:ext>
            </a:extLst>
          </p:cNvPr>
          <p:cNvSpPr txBox="1"/>
          <p:nvPr/>
        </p:nvSpPr>
        <p:spPr>
          <a:xfrm>
            <a:off x="0" y="329150"/>
            <a:ext cx="1809549" cy="63090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it-IT" sz="3500" b="1" i="0" u="none" strike="noStrike" cap="none" dirty="0">
                <a:solidFill>
                  <a:schemeClr val="lt1"/>
                </a:solidFill>
                <a:sym typeface="Arial"/>
              </a:rPr>
              <a:t>Today</a:t>
            </a:r>
            <a:endParaRPr sz="3500" b="1" i="0" u="none" strike="noStrike" cap="none" dirty="0">
              <a:solidFill>
                <a:schemeClr val="lt1"/>
              </a:solidFill>
              <a:sym typeface="Arial"/>
            </a:endParaRPr>
          </a:p>
        </p:txBody>
      </p:sp>
      <p:sp>
        <p:nvSpPr>
          <p:cNvPr id="14" name="Google Shape;168;p25">
            <a:extLst>
              <a:ext uri="{FF2B5EF4-FFF2-40B4-BE49-F238E27FC236}">
                <a16:creationId xmlns:a16="http://schemas.microsoft.com/office/drawing/2014/main" id="{C55DFE93-CE36-A651-5A94-DA3A1F5775E0}"/>
              </a:ext>
            </a:extLst>
          </p:cNvPr>
          <p:cNvSpPr txBox="1"/>
          <p:nvPr/>
        </p:nvSpPr>
        <p:spPr>
          <a:xfrm>
            <a:off x="3015553" y="5495736"/>
            <a:ext cx="8903187" cy="1227625"/>
          </a:xfrm>
          <a:prstGeom prst="rect">
            <a:avLst/>
          </a:prstGeom>
          <a:noFill/>
          <a:ln>
            <a:noFill/>
          </a:ln>
        </p:spPr>
        <p:txBody>
          <a:bodyPr spcFirstLastPara="1" wrap="square" lIns="91425" tIns="91425" rIns="91425" bIns="91425" anchor="t" anchorCtr="0">
            <a:noAutofit/>
          </a:bodyPr>
          <a:lstStyle/>
          <a:p>
            <a:pPr marL="533400">
              <a:buClr>
                <a:schemeClr val="dk1"/>
              </a:buClr>
              <a:buSzPts val="2400"/>
            </a:pPr>
            <a:endParaRPr lang="it-IT" sz="2400" i="1" dirty="0">
              <a:solidFill>
                <a:schemeClr val="dk1"/>
              </a:solidFill>
              <a:latin typeface="Times New Roman"/>
              <a:ea typeface="Times New Roman"/>
              <a:cs typeface="Times New Roman"/>
              <a:sym typeface="Times New Roman"/>
            </a:endParaRPr>
          </a:p>
          <a:p>
            <a:pPr marL="914400" lvl="0" indent="-381000" algn="l" rtl="0">
              <a:spcBef>
                <a:spcPts val="0"/>
              </a:spcBef>
              <a:spcAft>
                <a:spcPts val="0"/>
              </a:spcAft>
              <a:buClr>
                <a:schemeClr val="dk1"/>
              </a:buClr>
              <a:buSzPts val="2400"/>
              <a:buFont typeface="Times New Roman"/>
              <a:buChar char="➔"/>
            </a:pPr>
            <a:r>
              <a:rPr lang="it-IT" sz="2400" i="1" dirty="0">
                <a:solidFill>
                  <a:schemeClr val="dk1"/>
                </a:solidFill>
                <a:latin typeface="Times New Roman"/>
                <a:ea typeface="Times New Roman"/>
                <a:cs typeface="Times New Roman"/>
                <a:sym typeface="Times New Roman"/>
              </a:rPr>
              <a:t>Correct No</a:t>
            </a:r>
            <a:r>
              <a:rPr lang="it-IT" sz="2400" dirty="0">
                <a:solidFill>
                  <a:schemeClr val="dk1"/>
                </a:solidFill>
                <a:latin typeface="Times New Roman"/>
                <a:ea typeface="Times New Roman"/>
                <a:cs typeface="Times New Roman"/>
                <a:sym typeface="Times New Roman"/>
              </a:rPr>
              <a:t>: +10 points because from the collected data and the user's response it appears that he has not been drinking.</a:t>
            </a:r>
            <a:endParaRPr sz="2400" dirty="0">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211559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500"/>
                                        <p:tgtEl>
                                          <p:spTgt spid="8"/>
                                        </p:tgtEl>
                                      </p:cBhvr>
                                    </p:animEffect>
                                  </p:childTnLst>
                                </p:cTn>
                              </p:par>
                            </p:childTnLst>
                          </p:cTn>
                        </p:par>
                        <p:par>
                          <p:cTn id="8" fill="hold">
                            <p:stCondLst>
                              <p:cond delay="1500"/>
                            </p:stCondLst>
                            <p:childTnLst>
                              <p:par>
                                <p:cTn id="9" presetID="18" presetClass="entr" presetSubtype="6"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strips(downRight)">
                                      <p:cBhvr>
                                        <p:cTn id="11" dur="500"/>
                                        <p:tgtEl>
                                          <p:spTgt spid="6"/>
                                        </p:tgtEl>
                                      </p:cBhvr>
                                    </p:animEffect>
                                  </p:childTnLst>
                                </p:cTn>
                              </p:par>
                              <p:par>
                                <p:cTn id="12" presetID="18" presetClass="entr" presetSubtype="6"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strips(downRight)">
                                      <p:cBhvr>
                                        <p:cTn id="14" dur="500"/>
                                        <p:tgtEl>
                                          <p:spTgt spid="9"/>
                                        </p:tgtEl>
                                      </p:cBhvr>
                                    </p:animEffect>
                                  </p:childTnLst>
                                </p:cTn>
                              </p:par>
                            </p:childTnLst>
                          </p:cTn>
                        </p:par>
                        <p:par>
                          <p:cTn id="15" fill="hold">
                            <p:stCondLst>
                              <p:cond delay="2000"/>
                            </p:stCondLst>
                            <p:childTnLst>
                              <p:par>
                                <p:cTn id="16" presetID="12" presetClass="entr" presetSubtype="8" fill="hold" nodeType="after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500"/>
                                        <p:tgtEl>
                                          <p:spTgt spid="10"/>
                                        </p:tgtEl>
                                        <p:attrNameLst>
                                          <p:attrName>ppt_x</p:attrName>
                                        </p:attrNameLst>
                                      </p:cBhvr>
                                      <p:tavLst>
                                        <p:tav tm="0">
                                          <p:val>
                                            <p:strVal val="#ppt_x-#ppt_w*1.125000"/>
                                          </p:val>
                                        </p:tav>
                                        <p:tav tm="100000">
                                          <p:val>
                                            <p:strVal val="#ppt_x"/>
                                          </p:val>
                                        </p:tav>
                                      </p:tavLst>
                                    </p:anim>
                                    <p:animEffect transition="in" filter="wipe(right)">
                                      <p:cBhvr>
                                        <p:cTn id="19" dur="500"/>
                                        <p:tgtEl>
                                          <p:spTgt spid="10"/>
                                        </p:tgtEl>
                                      </p:cBhvr>
                                    </p:animEffect>
                                  </p:childTnLst>
                                </p:cTn>
                              </p:par>
                              <p:par>
                                <p:cTn id="20" presetID="12" presetClass="entr" presetSubtype="8"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additive="base">
                                        <p:cTn id="22" dur="500"/>
                                        <p:tgtEl>
                                          <p:spTgt spid="7"/>
                                        </p:tgtEl>
                                        <p:attrNameLst>
                                          <p:attrName>ppt_x</p:attrName>
                                        </p:attrNameLst>
                                      </p:cBhvr>
                                      <p:tavLst>
                                        <p:tav tm="0">
                                          <p:val>
                                            <p:strVal val="#ppt_x-#ppt_w*1.125000"/>
                                          </p:val>
                                        </p:tav>
                                        <p:tav tm="100000">
                                          <p:val>
                                            <p:strVal val="#ppt_x"/>
                                          </p:val>
                                        </p:tav>
                                      </p:tavLst>
                                    </p:anim>
                                    <p:animEffect transition="in" filter="wipe(right)">
                                      <p:cBhvr>
                                        <p:cTn id="23" dur="500"/>
                                        <p:tgtEl>
                                          <p:spTgt spid="7"/>
                                        </p:tgtEl>
                                      </p:cBhvr>
                                    </p:animEffect>
                                  </p:childTnLst>
                                </p:cTn>
                              </p:par>
                            </p:childTnLst>
                          </p:cTn>
                        </p:par>
                        <p:par>
                          <p:cTn id="24" fill="hold">
                            <p:stCondLst>
                              <p:cond delay="2500"/>
                            </p:stCondLst>
                            <p:childTnLst>
                              <p:par>
                                <p:cTn id="25" presetID="12" presetClass="entr" presetSubtype="8" fill="hold" nodeType="after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p:tgtEl>
                                          <p:spTgt spid="11"/>
                                        </p:tgtEl>
                                        <p:attrNameLst>
                                          <p:attrName>ppt_x</p:attrName>
                                        </p:attrNameLst>
                                      </p:cBhvr>
                                      <p:tavLst>
                                        <p:tav tm="0">
                                          <p:val>
                                            <p:strVal val="#ppt_x-#ppt_w*1.125000"/>
                                          </p:val>
                                        </p:tav>
                                        <p:tav tm="100000">
                                          <p:val>
                                            <p:strVal val="#ppt_x"/>
                                          </p:val>
                                        </p:tav>
                                      </p:tavLst>
                                    </p:anim>
                                    <p:animEffect transition="in" filter="wipe(right)">
                                      <p:cBhvr>
                                        <p:cTn id="28" dur="500"/>
                                        <p:tgtEl>
                                          <p:spTgt spid="11"/>
                                        </p:tgtEl>
                                      </p:cBhvr>
                                    </p:animEffect>
                                  </p:childTnLst>
                                </p:cTn>
                              </p:par>
                              <p:par>
                                <p:cTn id="29" presetID="12" presetClass="entr" presetSubtype="8"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p:tgtEl>
                                          <p:spTgt spid="14"/>
                                        </p:tgtEl>
                                        <p:attrNameLst>
                                          <p:attrName>ppt_x</p:attrName>
                                        </p:attrNameLst>
                                      </p:cBhvr>
                                      <p:tavLst>
                                        <p:tav tm="0">
                                          <p:val>
                                            <p:strVal val="#ppt_x-#ppt_w*1.125000"/>
                                          </p:val>
                                        </p:tav>
                                        <p:tav tm="100000">
                                          <p:val>
                                            <p:strVal val="#ppt_x"/>
                                          </p:val>
                                        </p:tav>
                                      </p:tavLst>
                                    </p:anim>
                                    <p:animEffect transition="in" filter="wipe(right)">
                                      <p:cBhvr>
                                        <p:cTn id="32" dur="500"/>
                                        <p:tgtEl>
                                          <p:spTgt spid="14"/>
                                        </p:tgtEl>
                                      </p:cBhvr>
                                    </p:animEffect>
                                  </p:childTnLst>
                                </p:cTn>
                              </p:par>
                            </p:childTnLst>
                          </p:cTn>
                        </p:par>
                        <p:par>
                          <p:cTn id="33" fill="hold">
                            <p:stCondLst>
                              <p:cond delay="3000"/>
                            </p:stCondLst>
                            <p:childTnLst>
                              <p:par>
                                <p:cTn id="34" presetID="6" presetClass="entr" presetSubtype="16" fill="hold" nodeType="after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circle(in)">
                                      <p:cBhvr>
                                        <p:cTn id="36" dur="1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p:bldP spid="1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g2ec3913352c_0_13"/>
          <p:cNvSpPr/>
          <p:nvPr/>
        </p:nvSpPr>
        <p:spPr>
          <a:xfrm>
            <a:off x="266645" y="5163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74" name="Google Shape;174;g2ec3913352c_0_13"/>
          <p:cNvSpPr/>
          <p:nvPr/>
        </p:nvSpPr>
        <p:spPr>
          <a:xfrm>
            <a:off x="673045" y="5290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75" name="Google Shape;175;g2ec3913352c_0_13"/>
          <p:cNvSpPr/>
          <p:nvPr/>
        </p:nvSpPr>
        <p:spPr>
          <a:xfrm>
            <a:off x="1079445" y="5417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79" name="Google Shape;179;g2ec3913352c_0_13"/>
          <p:cNvSpPr txBox="1"/>
          <p:nvPr/>
        </p:nvSpPr>
        <p:spPr>
          <a:xfrm>
            <a:off x="207375" y="1172639"/>
            <a:ext cx="8242357" cy="121496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IT" sz="2400" dirty="0">
                <a:solidFill>
                  <a:schemeClr val="dk1"/>
                </a:solidFill>
                <a:latin typeface="Times New Roman"/>
                <a:ea typeface="Times New Roman"/>
                <a:cs typeface="Times New Roman"/>
                <a:sym typeface="Times New Roman"/>
              </a:rPr>
              <a:t>Scoring system to encourage the user not to drink: using the earned points, user can access to different types of </a:t>
            </a:r>
            <a:r>
              <a:rPr lang="it-IT" sz="2400" dirty="0" err="1">
                <a:solidFill>
                  <a:schemeClr val="dk1"/>
                </a:solidFill>
                <a:latin typeface="Times New Roman"/>
                <a:ea typeface="Times New Roman"/>
                <a:cs typeface="Times New Roman"/>
                <a:sym typeface="Times New Roman"/>
              </a:rPr>
              <a:t>rewards</a:t>
            </a:r>
            <a:r>
              <a:rPr lang="it-IT" sz="2400" dirty="0">
                <a:solidFill>
                  <a:schemeClr val="dk1"/>
                </a:solidFill>
                <a:latin typeface="Times New Roman"/>
                <a:ea typeface="Times New Roman"/>
                <a:cs typeface="Times New Roman"/>
                <a:sym typeface="Times New Roman"/>
              </a:rPr>
              <a:t>. The Awards can be </a:t>
            </a:r>
            <a:r>
              <a:rPr lang="it-IT" sz="2400" dirty="0" err="1">
                <a:solidFill>
                  <a:schemeClr val="dk1"/>
                </a:solidFill>
                <a:latin typeface="Times New Roman"/>
                <a:ea typeface="Times New Roman"/>
                <a:cs typeface="Times New Roman"/>
                <a:sym typeface="Times New Roman"/>
              </a:rPr>
              <a:t>clicked</a:t>
            </a:r>
            <a:r>
              <a:rPr lang="it-IT" sz="2400" dirty="0">
                <a:solidFill>
                  <a:schemeClr val="dk1"/>
                </a:solidFill>
                <a:latin typeface="Times New Roman"/>
                <a:ea typeface="Times New Roman"/>
                <a:cs typeface="Times New Roman"/>
                <a:sym typeface="Times New Roman"/>
              </a:rPr>
              <a:t> once the score </a:t>
            </a:r>
            <a:r>
              <a:rPr lang="it-IT" sz="2400" dirty="0" err="1">
                <a:solidFill>
                  <a:schemeClr val="dk1"/>
                </a:solidFill>
                <a:latin typeface="Times New Roman"/>
                <a:ea typeface="Times New Roman"/>
                <a:cs typeface="Times New Roman"/>
                <a:sym typeface="Times New Roman"/>
              </a:rPr>
              <a:t>reaches</a:t>
            </a:r>
            <a:r>
              <a:rPr lang="it-IT" sz="2400" dirty="0">
                <a:solidFill>
                  <a:schemeClr val="dk1"/>
                </a:solidFill>
                <a:latin typeface="Times New Roman"/>
                <a:ea typeface="Times New Roman"/>
                <a:cs typeface="Times New Roman"/>
                <a:sym typeface="Times New Roman"/>
              </a:rPr>
              <a:t> the </a:t>
            </a:r>
            <a:r>
              <a:rPr lang="it-IT" sz="2400" dirty="0" err="1">
                <a:solidFill>
                  <a:schemeClr val="dk1"/>
                </a:solidFill>
                <a:latin typeface="Times New Roman"/>
                <a:ea typeface="Times New Roman"/>
                <a:cs typeface="Times New Roman"/>
                <a:sym typeface="Times New Roman"/>
              </a:rPr>
              <a:t>needed</a:t>
            </a:r>
            <a:r>
              <a:rPr lang="it-IT" sz="2400" dirty="0">
                <a:solidFill>
                  <a:schemeClr val="dk1"/>
                </a:solidFill>
                <a:latin typeface="Times New Roman"/>
                <a:ea typeface="Times New Roman"/>
                <a:cs typeface="Times New Roman"/>
                <a:sym typeface="Times New Roman"/>
              </a:rPr>
              <a:t> points.</a:t>
            </a:r>
            <a:endParaRPr sz="2400" dirty="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sz="2800" dirty="0">
              <a:solidFill>
                <a:schemeClr val="dk1"/>
              </a:solidFill>
            </a:endParaRPr>
          </a:p>
        </p:txBody>
      </p:sp>
      <p:sp>
        <p:nvSpPr>
          <p:cNvPr id="181" name="Google Shape;181;g2ec3913352c_0_13"/>
          <p:cNvSpPr txBox="1"/>
          <p:nvPr/>
        </p:nvSpPr>
        <p:spPr>
          <a:xfrm>
            <a:off x="437122" y="4043389"/>
            <a:ext cx="5003800" cy="1290612"/>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it-IT" sz="2400" dirty="0">
                <a:solidFill>
                  <a:schemeClr val="dk1"/>
                </a:solidFill>
                <a:latin typeface="Times New Roman"/>
                <a:ea typeface="Times New Roman"/>
                <a:cs typeface="Times New Roman"/>
                <a:sym typeface="Times New Roman"/>
              </a:rPr>
              <a:t>Inside each reward page there is a QR CODE that sends to a .pdf which would represent a usable voucher.</a:t>
            </a:r>
            <a:endParaRPr sz="2400" dirty="0">
              <a:solidFill>
                <a:schemeClr val="dk1"/>
              </a:solidFill>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41D01FA7-4296-5DD7-46C2-F87268E0C4A7}"/>
              </a:ext>
            </a:extLst>
          </p:cNvPr>
          <p:cNvPicPr>
            <a:picLocks noChangeAspect="1"/>
          </p:cNvPicPr>
          <p:nvPr/>
        </p:nvPicPr>
        <p:blipFill>
          <a:blip r:embed="rId3"/>
          <a:srcRect/>
          <a:stretch/>
        </p:blipFill>
        <p:spPr>
          <a:xfrm>
            <a:off x="9240242" y="960052"/>
            <a:ext cx="2335149" cy="5062654"/>
          </a:xfrm>
          <a:prstGeom prst="rect">
            <a:avLst/>
          </a:prstGeom>
        </p:spPr>
      </p:pic>
      <p:pic>
        <p:nvPicPr>
          <p:cNvPr id="5" name="Picture 4" descr="A qr code on a white background&#10;&#10;Description automatically generated">
            <a:hlinkClick r:id="rId4" action="ppaction://hlinksldjump"/>
            <a:extLst>
              <a:ext uri="{FF2B5EF4-FFF2-40B4-BE49-F238E27FC236}">
                <a16:creationId xmlns:a16="http://schemas.microsoft.com/office/drawing/2014/main" id="{925BBF06-3621-94E6-BBD1-F3A0508BBBE7}"/>
              </a:ext>
            </a:extLst>
          </p:cNvPr>
          <p:cNvPicPr>
            <a:picLocks noChangeAspect="1"/>
          </p:cNvPicPr>
          <p:nvPr/>
        </p:nvPicPr>
        <p:blipFill>
          <a:blip r:embed="rId5"/>
          <a:stretch>
            <a:fillRect/>
          </a:stretch>
        </p:blipFill>
        <p:spPr>
          <a:xfrm>
            <a:off x="5878044" y="2600188"/>
            <a:ext cx="1744429" cy="3781959"/>
          </a:xfrm>
          <a:prstGeom prst="rect">
            <a:avLst/>
          </a:prstGeom>
        </p:spPr>
      </p:pic>
      <p:sp>
        <p:nvSpPr>
          <p:cNvPr id="2" name="Freccia a pentagono 1">
            <a:extLst>
              <a:ext uri="{FF2B5EF4-FFF2-40B4-BE49-F238E27FC236}">
                <a16:creationId xmlns:a16="http://schemas.microsoft.com/office/drawing/2014/main" id="{BDCE0F56-9818-970A-E33F-9CB0421CDC6B}"/>
              </a:ext>
            </a:extLst>
          </p:cNvPr>
          <p:cNvSpPr/>
          <p:nvPr/>
        </p:nvSpPr>
        <p:spPr>
          <a:xfrm>
            <a:off x="1" y="279619"/>
            <a:ext cx="4139920" cy="729964"/>
          </a:xfrm>
          <a:prstGeom prst="homePlate">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150;g64c9dc7b6df255d4_28">
            <a:extLst>
              <a:ext uri="{FF2B5EF4-FFF2-40B4-BE49-F238E27FC236}">
                <a16:creationId xmlns:a16="http://schemas.microsoft.com/office/drawing/2014/main" id="{23C09600-D98B-8514-60AE-0138454B5730}"/>
              </a:ext>
            </a:extLst>
          </p:cNvPr>
          <p:cNvSpPr txBox="1"/>
          <p:nvPr/>
        </p:nvSpPr>
        <p:spPr>
          <a:xfrm>
            <a:off x="0" y="329150"/>
            <a:ext cx="4260274" cy="63090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it-IT" sz="3500" b="1" i="0" u="none" strike="noStrike" cap="none" dirty="0">
                <a:solidFill>
                  <a:schemeClr val="lt1"/>
                </a:solidFill>
                <a:sym typeface="Arial"/>
              </a:rPr>
              <a:t>Awards &amp; Score</a:t>
            </a:r>
            <a:endParaRPr sz="3500" b="1" i="0" u="none" strike="noStrike" cap="none" dirty="0">
              <a:solidFill>
                <a:schemeClr val="lt1"/>
              </a:solidFill>
              <a:sym typeface="Arial"/>
            </a:endParaRPr>
          </a:p>
        </p:txBody>
      </p:sp>
      <p:sp>
        <p:nvSpPr>
          <p:cNvPr id="6" name="Rettangolo 5">
            <a:extLst>
              <a:ext uri="{FF2B5EF4-FFF2-40B4-BE49-F238E27FC236}">
                <a16:creationId xmlns:a16="http://schemas.microsoft.com/office/drawing/2014/main" id="{60596D90-78B7-BD3D-44D3-612A8E784229}"/>
              </a:ext>
            </a:extLst>
          </p:cNvPr>
          <p:cNvSpPr/>
          <p:nvPr/>
        </p:nvSpPr>
        <p:spPr>
          <a:xfrm>
            <a:off x="9240242" y="2018581"/>
            <a:ext cx="1148358" cy="1285336"/>
          </a:xfrm>
          <a:prstGeom prst="rect">
            <a:avLst/>
          </a:prstGeom>
          <a:noFill/>
          <a:ln w="28575">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8" name="Connettore 2 7">
            <a:extLst>
              <a:ext uri="{FF2B5EF4-FFF2-40B4-BE49-F238E27FC236}">
                <a16:creationId xmlns:a16="http://schemas.microsoft.com/office/drawing/2014/main" id="{7183D379-59D2-D5ED-9D1C-1EEF5A3BDE1F}"/>
              </a:ext>
            </a:extLst>
          </p:cNvPr>
          <p:cNvCxnSpPr>
            <a:cxnSpLocks/>
            <a:stCxn id="6" idx="1"/>
          </p:cNvCxnSpPr>
          <p:nvPr/>
        </p:nvCxnSpPr>
        <p:spPr>
          <a:xfrm flipH="1">
            <a:off x="7704667" y="2661249"/>
            <a:ext cx="1535575" cy="259751"/>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3398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1500"/>
                                        <p:tgtEl>
                                          <p:spTgt spid="3"/>
                                        </p:tgtEl>
                                      </p:cBhvr>
                                    </p:animEffect>
                                  </p:childTnLst>
                                </p:cTn>
                              </p:par>
                              <p:par>
                                <p:cTn id="8" presetID="18" presetClass="entr" presetSubtype="6" fill="hold" grpId="0" nodeType="withEffect">
                                  <p:stCondLst>
                                    <p:cond delay="0"/>
                                  </p:stCondLst>
                                  <p:childTnLst>
                                    <p:set>
                                      <p:cBhvr>
                                        <p:cTn id="9" dur="1" fill="hold">
                                          <p:stCondLst>
                                            <p:cond delay="0"/>
                                          </p:stCondLst>
                                        </p:cTn>
                                        <p:tgtEl>
                                          <p:spTgt spid="179"/>
                                        </p:tgtEl>
                                        <p:attrNameLst>
                                          <p:attrName>style.visibility</p:attrName>
                                        </p:attrNameLst>
                                      </p:cBhvr>
                                      <p:to>
                                        <p:strVal val="visible"/>
                                      </p:to>
                                    </p:set>
                                    <p:animEffect transition="in" filter="strips(downRight)">
                                      <p:cBhvr>
                                        <p:cTn id="10" dur="1000"/>
                                        <p:tgtEl>
                                          <p:spTgt spid="179"/>
                                        </p:tgtEl>
                                      </p:cBhvr>
                                    </p:animEffect>
                                  </p:childTnLst>
                                </p:cTn>
                              </p:par>
                            </p:childTnLst>
                          </p:cTn>
                        </p:par>
                        <p:par>
                          <p:cTn id="11" fill="hold">
                            <p:stCondLst>
                              <p:cond delay="1500"/>
                            </p:stCondLst>
                            <p:childTnLst>
                              <p:par>
                                <p:cTn id="12" presetID="10" presetClass="entr" presetSubtype="0"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par>
                                <p:cTn id="15" presetID="10" presetClass="entr" presetSubtype="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par>
                                <p:cTn id="18" presetID="6" presetClass="entr" presetSubtype="16" fill="hold" nodeType="with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circle(in)">
                                      <p:cBhvr>
                                        <p:cTn id="20" dur="1500"/>
                                        <p:tgtEl>
                                          <p:spTgt spid="5"/>
                                        </p:tgtEl>
                                      </p:cBhvr>
                                    </p:animEffect>
                                  </p:childTnLst>
                                </p:cTn>
                              </p:par>
                            </p:childTnLst>
                          </p:cTn>
                        </p:par>
                        <p:par>
                          <p:cTn id="21" fill="hold">
                            <p:stCondLst>
                              <p:cond delay="3000"/>
                            </p:stCondLst>
                            <p:childTnLst>
                              <p:par>
                                <p:cTn id="22" presetID="18" presetClass="entr" presetSubtype="3" fill="hold" grpId="0" nodeType="afterEffect">
                                  <p:stCondLst>
                                    <p:cond delay="0"/>
                                  </p:stCondLst>
                                  <p:childTnLst>
                                    <p:set>
                                      <p:cBhvr>
                                        <p:cTn id="23" dur="1" fill="hold">
                                          <p:stCondLst>
                                            <p:cond delay="0"/>
                                          </p:stCondLst>
                                        </p:cTn>
                                        <p:tgtEl>
                                          <p:spTgt spid="181"/>
                                        </p:tgtEl>
                                        <p:attrNameLst>
                                          <p:attrName>style.visibility</p:attrName>
                                        </p:attrNameLst>
                                      </p:cBhvr>
                                      <p:to>
                                        <p:strVal val="visible"/>
                                      </p:to>
                                    </p:set>
                                    <p:animEffect transition="in" filter="strips(upRight)">
                                      <p:cBhvr>
                                        <p:cTn id="24" dur="500"/>
                                        <p:tgtEl>
                                          <p:spTgt spid="1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9" grpId="0"/>
      <p:bldP spid="181" grpId="0"/>
      <p:bldP spid="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g2ec3913352c_0_13"/>
          <p:cNvSpPr/>
          <p:nvPr/>
        </p:nvSpPr>
        <p:spPr>
          <a:xfrm>
            <a:off x="266645" y="5163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74" name="Google Shape;174;g2ec3913352c_0_13"/>
          <p:cNvSpPr/>
          <p:nvPr/>
        </p:nvSpPr>
        <p:spPr>
          <a:xfrm>
            <a:off x="673045" y="5290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75" name="Google Shape;175;g2ec3913352c_0_13"/>
          <p:cNvSpPr/>
          <p:nvPr/>
        </p:nvSpPr>
        <p:spPr>
          <a:xfrm>
            <a:off x="1079445" y="5417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2" name="Freccia a pentagono 1">
            <a:extLst>
              <a:ext uri="{FF2B5EF4-FFF2-40B4-BE49-F238E27FC236}">
                <a16:creationId xmlns:a16="http://schemas.microsoft.com/office/drawing/2014/main" id="{BDCE0F56-9818-970A-E33F-9CB0421CDC6B}"/>
              </a:ext>
            </a:extLst>
          </p:cNvPr>
          <p:cNvSpPr/>
          <p:nvPr/>
        </p:nvSpPr>
        <p:spPr>
          <a:xfrm>
            <a:off x="1" y="279619"/>
            <a:ext cx="4139920" cy="729964"/>
          </a:xfrm>
          <a:prstGeom prst="homePlate">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150;g64c9dc7b6df255d4_28">
            <a:extLst>
              <a:ext uri="{FF2B5EF4-FFF2-40B4-BE49-F238E27FC236}">
                <a16:creationId xmlns:a16="http://schemas.microsoft.com/office/drawing/2014/main" id="{23C09600-D98B-8514-60AE-0138454B5730}"/>
              </a:ext>
            </a:extLst>
          </p:cNvPr>
          <p:cNvSpPr txBox="1"/>
          <p:nvPr/>
        </p:nvSpPr>
        <p:spPr>
          <a:xfrm>
            <a:off x="0" y="329150"/>
            <a:ext cx="4260274" cy="63090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it-IT" sz="3500" b="1" i="0" u="none" strike="noStrike" cap="none" dirty="0">
                <a:solidFill>
                  <a:schemeClr val="lt1"/>
                </a:solidFill>
                <a:sym typeface="Arial"/>
              </a:rPr>
              <a:t>Awards &amp; Score</a:t>
            </a:r>
            <a:endParaRPr sz="3500" b="1" i="0" u="none" strike="noStrike" cap="none" dirty="0">
              <a:solidFill>
                <a:schemeClr val="lt1"/>
              </a:solidFill>
              <a:sym typeface="Arial"/>
            </a:endParaRPr>
          </a:p>
        </p:txBody>
      </p:sp>
      <p:pic>
        <p:nvPicPr>
          <p:cNvPr id="9" name="Immagine 8" descr="Immagine che contiene testo, Albero di palma, biglietto da visita, aria aperta&#10;&#10;Descrizione generata automaticamente">
            <a:hlinkClick r:id="rId3" action="ppaction://hlinksldjump"/>
            <a:extLst>
              <a:ext uri="{FF2B5EF4-FFF2-40B4-BE49-F238E27FC236}">
                <a16:creationId xmlns:a16="http://schemas.microsoft.com/office/drawing/2014/main" id="{212ED158-6362-244C-9387-40718CF5E7FA}"/>
              </a:ext>
            </a:extLst>
          </p:cNvPr>
          <p:cNvPicPr>
            <a:picLocks noChangeAspect="1"/>
          </p:cNvPicPr>
          <p:nvPr/>
        </p:nvPicPr>
        <p:blipFill>
          <a:blip r:embed="rId4"/>
          <a:stretch>
            <a:fillRect/>
          </a:stretch>
        </p:blipFill>
        <p:spPr>
          <a:xfrm>
            <a:off x="9258748" y="2729680"/>
            <a:ext cx="2696686" cy="379917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1" name="Immagine 10" descr="Immagine che contiene testo, biglietto da visita, grafica&#10;&#10;Descrizione generata automaticamente">
            <a:extLst>
              <a:ext uri="{FF2B5EF4-FFF2-40B4-BE49-F238E27FC236}">
                <a16:creationId xmlns:a16="http://schemas.microsoft.com/office/drawing/2014/main" id="{F6BDD575-9DB8-3C5A-3EE5-FE835750C7EB}"/>
              </a:ext>
            </a:extLst>
          </p:cNvPr>
          <p:cNvPicPr>
            <a:picLocks noChangeAspect="1"/>
          </p:cNvPicPr>
          <p:nvPr/>
        </p:nvPicPr>
        <p:blipFill>
          <a:blip r:embed="rId5"/>
          <a:stretch>
            <a:fillRect/>
          </a:stretch>
        </p:blipFill>
        <p:spPr>
          <a:xfrm>
            <a:off x="6271871" y="1222169"/>
            <a:ext cx="2684039" cy="379917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3" name="Immagine 12" descr="Immagine che contiene testo, cibo&#10;&#10;Descrizione generata automaticamente">
            <a:extLst>
              <a:ext uri="{FF2B5EF4-FFF2-40B4-BE49-F238E27FC236}">
                <a16:creationId xmlns:a16="http://schemas.microsoft.com/office/drawing/2014/main" id="{8A14BF03-A0BD-2632-57A4-C25D582CD2D2}"/>
              </a:ext>
            </a:extLst>
          </p:cNvPr>
          <p:cNvPicPr>
            <a:picLocks noChangeAspect="1"/>
          </p:cNvPicPr>
          <p:nvPr/>
        </p:nvPicPr>
        <p:blipFill>
          <a:blip r:embed="rId6"/>
          <a:stretch>
            <a:fillRect/>
          </a:stretch>
        </p:blipFill>
        <p:spPr>
          <a:xfrm>
            <a:off x="3215762" y="2729680"/>
            <a:ext cx="2691497" cy="379917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5" name="Immagine 14" descr="Immagine che contiene testo, biglietto da visita, cibo, ciak&#10;&#10;Descrizione generata automaticamente">
            <a:extLst>
              <a:ext uri="{FF2B5EF4-FFF2-40B4-BE49-F238E27FC236}">
                <a16:creationId xmlns:a16="http://schemas.microsoft.com/office/drawing/2014/main" id="{CC368701-76A0-11C7-7B06-0749E1CCCBE6}"/>
              </a:ext>
            </a:extLst>
          </p:cNvPr>
          <p:cNvPicPr>
            <a:picLocks noChangeAspect="1"/>
          </p:cNvPicPr>
          <p:nvPr/>
        </p:nvPicPr>
        <p:blipFill>
          <a:blip r:embed="rId7"/>
          <a:stretch>
            <a:fillRect/>
          </a:stretch>
        </p:blipFill>
        <p:spPr>
          <a:xfrm>
            <a:off x="236566" y="1222169"/>
            <a:ext cx="2676358" cy="379917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364106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p:tgtEl>
                                          <p:spTgt spid="15"/>
                                        </p:tgtEl>
                                        <p:attrNameLst>
                                          <p:attrName>ppt_x</p:attrName>
                                        </p:attrNameLst>
                                      </p:cBhvr>
                                      <p:tavLst>
                                        <p:tav tm="0">
                                          <p:val>
                                            <p:strVal val="#ppt_x-#ppt_w*1.125000"/>
                                          </p:val>
                                        </p:tav>
                                        <p:tav tm="100000">
                                          <p:val>
                                            <p:strVal val="#ppt_x"/>
                                          </p:val>
                                        </p:tav>
                                      </p:tavLst>
                                    </p:anim>
                                    <p:animEffect transition="in" filter="wipe(right)">
                                      <p:cBhvr>
                                        <p:cTn id="8" dur="500"/>
                                        <p:tgtEl>
                                          <p:spTgt spid="15"/>
                                        </p:tgtEl>
                                      </p:cBhvr>
                                    </p:animEffect>
                                  </p:childTnLst>
                                </p:cTn>
                              </p:par>
                            </p:childTnLst>
                          </p:cTn>
                        </p:par>
                        <p:par>
                          <p:cTn id="9" fill="hold">
                            <p:stCondLst>
                              <p:cond delay="500"/>
                            </p:stCondLst>
                            <p:childTnLst>
                              <p:par>
                                <p:cTn id="10" presetID="12" presetClass="entr" presetSubtype="4" fill="hold"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p:tgtEl>
                                          <p:spTgt spid="13"/>
                                        </p:tgtEl>
                                        <p:attrNameLst>
                                          <p:attrName>ppt_y</p:attrName>
                                        </p:attrNameLst>
                                      </p:cBhvr>
                                      <p:tavLst>
                                        <p:tav tm="0">
                                          <p:val>
                                            <p:strVal val="#ppt_y+#ppt_h*1.125000"/>
                                          </p:val>
                                        </p:tav>
                                        <p:tav tm="100000">
                                          <p:val>
                                            <p:strVal val="#ppt_y"/>
                                          </p:val>
                                        </p:tav>
                                      </p:tavLst>
                                    </p:anim>
                                    <p:animEffect transition="in" filter="wipe(up)">
                                      <p:cBhvr>
                                        <p:cTn id="13" dur="500"/>
                                        <p:tgtEl>
                                          <p:spTgt spid="13"/>
                                        </p:tgtEl>
                                      </p:cBhvr>
                                    </p:animEffect>
                                  </p:childTnLst>
                                </p:cTn>
                              </p:par>
                            </p:childTnLst>
                          </p:cTn>
                        </p:par>
                        <p:par>
                          <p:cTn id="14" fill="hold">
                            <p:stCondLst>
                              <p:cond delay="1000"/>
                            </p:stCondLst>
                            <p:childTnLst>
                              <p:par>
                                <p:cTn id="15" presetID="12" presetClass="entr" presetSubtype="1" fill="hold" nodeType="after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500"/>
                                        <p:tgtEl>
                                          <p:spTgt spid="11"/>
                                        </p:tgtEl>
                                        <p:attrNameLst>
                                          <p:attrName>ppt_y</p:attrName>
                                        </p:attrNameLst>
                                      </p:cBhvr>
                                      <p:tavLst>
                                        <p:tav tm="0">
                                          <p:val>
                                            <p:strVal val="#ppt_y-#ppt_h*1.125000"/>
                                          </p:val>
                                        </p:tav>
                                        <p:tav tm="100000">
                                          <p:val>
                                            <p:strVal val="#ppt_y"/>
                                          </p:val>
                                        </p:tav>
                                      </p:tavLst>
                                    </p:anim>
                                    <p:animEffect transition="in" filter="wipe(down)">
                                      <p:cBhvr>
                                        <p:cTn id="18" dur="500"/>
                                        <p:tgtEl>
                                          <p:spTgt spid="11"/>
                                        </p:tgtEl>
                                      </p:cBhvr>
                                    </p:animEffect>
                                  </p:childTnLst>
                                </p:cTn>
                              </p:par>
                            </p:childTnLst>
                          </p:cTn>
                        </p:par>
                        <p:par>
                          <p:cTn id="19" fill="hold">
                            <p:stCondLst>
                              <p:cond delay="1500"/>
                            </p:stCondLst>
                            <p:childTnLst>
                              <p:par>
                                <p:cTn id="20" presetID="12" presetClass="entr" presetSubtype="2" fill="hold" nodeType="after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additive="base">
                                        <p:cTn id="22" dur="500"/>
                                        <p:tgtEl>
                                          <p:spTgt spid="9"/>
                                        </p:tgtEl>
                                        <p:attrNameLst>
                                          <p:attrName>ppt_x</p:attrName>
                                        </p:attrNameLst>
                                      </p:cBhvr>
                                      <p:tavLst>
                                        <p:tav tm="0">
                                          <p:val>
                                            <p:strVal val="#ppt_x+#ppt_w*1.125000"/>
                                          </p:val>
                                        </p:tav>
                                        <p:tav tm="100000">
                                          <p:val>
                                            <p:strVal val="#ppt_x"/>
                                          </p:val>
                                        </p:tav>
                                      </p:tavLst>
                                    </p:anim>
                                    <p:animEffect transition="in" filter="wipe(left)">
                                      <p:cBhvr>
                                        <p:cTn id="2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g2ec3913352c_0_13"/>
          <p:cNvSpPr/>
          <p:nvPr/>
        </p:nvSpPr>
        <p:spPr>
          <a:xfrm>
            <a:off x="266645" y="5163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74" name="Google Shape;174;g2ec3913352c_0_13"/>
          <p:cNvSpPr/>
          <p:nvPr/>
        </p:nvSpPr>
        <p:spPr>
          <a:xfrm>
            <a:off x="673045" y="5290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75" name="Google Shape;175;g2ec3913352c_0_13"/>
          <p:cNvSpPr/>
          <p:nvPr/>
        </p:nvSpPr>
        <p:spPr>
          <a:xfrm>
            <a:off x="1079445" y="5417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76" name="Google Shape;176;g2ec3913352c_0_13"/>
          <p:cNvSpPr txBox="1"/>
          <p:nvPr/>
        </p:nvSpPr>
        <p:spPr>
          <a:xfrm>
            <a:off x="3535424" y="3148002"/>
            <a:ext cx="7333858" cy="1597461"/>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IT" sz="2400" b="1" i="1" dirty="0">
                <a:solidFill>
                  <a:schemeClr val="accent4"/>
                </a:solidFill>
                <a:latin typeface="Century Schoolbook" panose="02040604050505020304" pitchFamily="18" charset="0"/>
                <a:ea typeface="Times New Roman"/>
                <a:cs typeface="Times New Roman"/>
                <a:sym typeface="Times New Roman"/>
              </a:rPr>
              <a:t>MyDiary:</a:t>
            </a:r>
            <a:r>
              <a:rPr lang="it-IT" sz="2400" i="1" dirty="0">
                <a:solidFill>
                  <a:schemeClr val="accent4"/>
                </a:solidFill>
                <a:latin typeface="Century Schoolbook" panose="02040604050505020304" pitchFamily="18" charset="0"/>
                <a:ea typeface="Times New Roman"/>
                <a:cs typeface="Times New Roman"/>
                <a:sym typeface="Times New Roman"/>
              </a:rPr>
              <a:t> </a:t>
            </a:r>
            <a:r>
              <a:rPr lang="it-IT" sz="2400" dirty="0">
                <a:solidFill>
                  <a:schemeClr val="dk1"/>
                </a:solidFill>
                <a:latin typeface="Times New Roman"/>
                <a:ea typeface="Times New Roman"/>
                <a:cs typeface="Times New Roman"/>
                <a:sym typeface="Times New Roman"/>
              </a:rPr>
              <a:t>personal place where the user can freely write his thoughts, reflections and progress on his journey, helping him to better understand his feelings and behaviors. </a:t>
            </a:r>
            <a:endParaRPr sz="2400" dirty="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sz="2400" dirty="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sz="2400" dirty="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sz="2400" dirty="0">
              <a:solidFill>
                <a:schemeClr val="dk1"/>
              </a:solidFill>
              <a:latin typeface="Times New Roman"/>
              <a:ea typeface="Times New Roman"/>
              <a:cs typeface="Times New Roman"/>
              <a:sym typeface="Times New Roman"/>
            </a:endParaRPr>
          </a:p>
        </p:txBody>
      </p:sp>
      <p:sp>
        <p:nvSpPr>
          <p:cNvPr id="182" name="Google Shape;182;g2ec3913352c_0_13"/>
          <p:cNvSpPr txBox="1"/>
          <p:nvPr/>
        </p:nvSpPr>
        <p:spPr>
          <a:xfrm>
            <a:off x="0" y="265814"/>
            <a:ext cx="12192000" cy="923400"/>
          </a:xfrm>
          <a:prstGeom prst="rect">
            <a:avLst/>
          </a:prstGeom>
          <a:solidFill>
            <a:schemeClr val="accent4"/>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p:txBody>
      </p:sp>
      <p:sp>
        <p:nvSpPr>
          <p:cNvPr id="183" name="Google Shape;183;g2ec3913352c_0_13"/>
          <p:cNvSpPr txBox="1"/>
          <p:nvPr/>
        </p:nvSpPr>
        <p:spPr>
          <a:xfrm>
            <a:off x="216900" y="291350"/>
            <a:ext cx="11767800"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it-IT" sz="4800" b="1" dirty="0">
                <a:solidFill>
                  <a:schemeClr val="lt1"/>
                </a:solidFill>
              </a:rPr>
              <a:t>Other implemented</a:t>
            </a:r>
            <a:r>
              <a:rPr lang="it-IT" sz="4800" b="1" i="0" u="none" strike="noStrike" cap="none" dirty="0">
                <a:solidFill>
                  <a:schemeClr val="lt1"/>
                </a:solidFill>
                <a:latin typeface="Arial"/>
                <a:ea typeface="Arial"/>
                <a:cs typeface="Arial"/>
                <a:sym typeface="Arial"/>
              </a:rPr>
              <a:t> </a:t>
            </a:r>
            <a:r>
              <a:rPr lang="it-IT" sz="4800" b="1" dirty="0">
                <a:solidFill>
                  <a:schemeClr val="lt1"/>
                </a:solidFill>
              </a:rPr>
              <a:t>pages</a:t>
            </a:r>
            <a:endParaRPr sz="3800" b="1" i="0" u="none" strike="noStrike" cap="none" dirty="0">
              <a:solidFill>
                <a:schemeClr val="lt1"/>
              </a:solidFill>
              <a:latin typeface="Arial"/>
              <a:ea typeface="Arial"/>
              <a:cs typeface="Arial"/>
              <a:sym typeface="Arial"/>
            </a:endParaRPr>
          </a:p>
        </p:txBody>
      </p:sp>
      <p:pic>
        <p:nvPicPr>
          <p:cNvPr id="6" name="Picture 5" descr="A screenshot of a phone&#10;&#10;Description automatically generated">
            <a:hlinkClick r:id="rId3" action="ppaction://hlinksldjump"/>
            <a:extLst>
              <a:ext uri="{FF2B5EF4-FFF2-40B4-BE49-F238E27FC236}">
                <a16:creationId xmlns:a16="http://schemas.microsoft.com/office/drawing/2014/main" id="{71FF3349-849C-2999-08D1-F12D1DBE1043}"/>
              </a:ext>
            </a:extLst>
          </p:cNvPr>
          <p:cNvPicPr>
            <a:picLocks noChangeAspect="1"/>
          </p:cNvPicPr>
          <p:nvPr/>
        </p:nvPicPr>
        <p:blipFill>
          <a:blip r:embed="rId4"/>
          <a:stretch>
            <a:fillRect/>
          </a:stretch>
        </p:blipFill>
        <p:spPr>
          <a:xfrm>
            <a:off x="266645" y="1439600"/>
            <a:ext cx="2439373" cy="5014267"/>
          </a:xfrm>
          <a:prstGeom prst="rect">
            <a:avLst/>
          </a:prstGeom>
        </p:spPr>
      </p:pic>
    </p:spTree>
    <p:extLst>
      <p:ext uri="{BB962C8B-B14F-4D97-AF65-F5344CB8AC3E}">
        <p14:creationId xmlns:p14="http://schemas.microsoft.com/office/powerpoint/2010/main" val="2176101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in)">
                                      <p:cBhvr>
                                        <p:cTn id="7" dur="1500"/>
                                        <p:tgtEl>
                                          <p:spTgt spid="6"/>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176"/>
                                        </p:tgtEl>
                                        <p:attrNameLst>
                                          <p:attrName>style.visibility</p:attrName>
                                        </p:attrNameLst>
                                      </p:cBhvr>
                                      <p:to>
                                        <p:strVal val="visible"/>
                                      </p:to>
                                    </p:set>
                                    <p:animEffect transition="in" filter="strips(downLeft)">
                                      <p:cBhvr>
                                        <p:cTn id="10" dur="1000"/>
                                        <p:tgtEl>
                                          <p:spTgt spid="1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82;g2ec3913352c_0_13">
            <a:extLst>
              <a:ext uri="{FF2B5EF4-FFF2-40B4-BE49-F238E27FC236}">
                <a16:creationId xmlns:a16="http://schemas.microsoft.com/office/drawing/2014/main" id="{9E07A7AC-FD95-47CF-170A-EF97C4457C3C}"/>
              </a:ext>
            </a:extLst>
          </p:cNvPr>
          <p:cNvSpPr txBox="1"/>
          <p:nvPr/>
        </p:nvSpPr>
        <p:spPr>
          <a:xfrm>
            <a:off x="0" y="265814"/>
            <a:ext cx="12192000" cy="923400"/>
          </a:xfrm>
          <a:prstGeom prst="rect">
            <a:avLst/>
          </a:prstGeom>
          <a:solidFill>
            <a:schemeClr val="accent4"/>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p:txBody>
      </p:sp>
      <p:sp>
        <p:nvSpPr>
          <p:cNvPr id="3" name="Google Shape;183;g2ec3913352c_0_13">
            <a:extLst>
              <a:ext uri="{FF2B5EF4-FFF2-40B4-BE49-F238E27FC236}">
                <a16:creationId xmlns:a16="http://schemas.microsoft.com/office/drawing/2014/main" id="{FEF7FBD5-D73E-FBA5-C063-34CC68BFBE67}"/>
              </a:ext>
            </a:extLst>
          </p:cNvPr>
          <p:cNvSpPr txBox="1"/>
          <p:nvPr/>
        </p:nvSpPr>
        <p:spPr>
          <a:xfrm>
            <a:off x="216900" y="291350"/>
            <a:ext cx="11767800"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it-IT" sz="4800" b="1" dirty="0">
                <a:solidFill>
                  <a:schemeClr val="lt1"/>
                </a:solidFill>
              </a:rPr>
              <a:t>Other implemented</a:t>
            </a:r>
            <a:r>
              <a:rPr lang="it-IT" sz="4800" b="1" i="0" u="none" strike="noStrike" cap="none" dirty="0">
                <a:solidFill>
                  <a:schemeClr val="lt1"/>
                </a:solidFill>
                <a:latin typeface="Arial"/>
                <a:ea typeface="Arial"/>
                <a:cs typeface="Arial"/>
                <a:sym typeface="Arial"/>
              </a:rPr>
              <a:t> </a:t>
            </a:r>
            <a:r>
              <a:rPr lang="it-IT" sz="4800" b="1" dirty="0">
                <a:solidFill>
                  <a:schemeClr val="lt1"/>
                </a:solidFill>
              </a:rPr>
              <a:t>pages</a:t>
            </a:r>
            <a:endParaRPr sz="3800" b="1" i="0" u="none" strike="noStrike" cap="none" dirty="0">
              <a:solidFill>
                <a:schemeClr val="lt1"/>
              </a:solidFill>
              <a:latin typeface="Arial"/>
              <a:ea typeface="Arial"/>
              <a:cs typeface="Arial"/>
              <a:sym typeface="Arial"/>
            </a:endParaRPr>
          </a:p>
        </p:txBody>
      </p:sp>
      <p:sp>
        <p:nvSpPr>
          <p:cNvPr id="4" name="Google Shape;176;g2ec3913352c_0_13">
            <a:extLst>
              <a:ext uri="{FF2B5EF4-FFF2-40B4-BE49-F238E27FC236}">
                <a16:creationId xmlns:a16="http://schemas.microsoft.com/office/drawing/2014/main" id="{810888D9-BF88-6C30-A8D2-6468268F931F}"/>
              </a:ext>
            </a:extLst>
          </p:cNvPr>
          <p:cNvSpPr txBox="1"/>
          <p:nvPr/>
        </p:nvSpPr>
        <p:spPr>
          <a:xfrm>
            <a:off x="3166415" y="5134855"/>
            <a:ext cx="3633583" cy="1285851"/>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it-IT" sz="2400" b="1" i="1" dirty="0" err="1">
                <a:solidFill>
                  <a:schemeClr val="accent4"/>
                </a:solidFill>
                <a:latin typeface="Century Schoolbook" panose="02040604050505020304" pitchFamily="18" charset="0"/>
                <a:ea typeface="Times New Roman"/>
                <a:cs typeface="Times New Roman"/>
                <a:sym typeface="Times New Roman"/>
              </a:rPr>
              <a:t>Motivation</a:t>
            </a:r>
            <a:r>
              <a:rPr lang="it-IT" sz="2400" b="1" i="1" dirty="0">
                <a:solidFill>
                  <a:schemeClr val="accent4"/>
                </a:solidFill>
                <a:latin typeface="Century Schoolbook" panose="02040604050505020304" pitchFamily="18" charset="0"/>
                <a:ea typeface="Times New Roman"/>
                <a:cs typeface="Times New Roman"/>
                <a:sym typeface="Times New Roman"/>
              </a:rPr>
              <a:t>: </a:t>
            </a:r>
            <a:r>
              <a:rPr lang="it-IT" sz="2400" dirty="0">
                <a:solidFill>
                  <a:schemeClr val="dk1"/>
                </a:solidFill>
                <a:latin typeface="Times New Roman"/>
                <a:ea typeface="Times New Roman"/>
                <a:cs typeface="Times New Roman"/>
                <a:sym typeface="Times New Roman"/>
              </a:rPr>
              <a:t>visual board of the most important things for the user.    </a:t>
            </a:r>
            <a:endParaRPr sz="2400" dirty="0">
              <a:solidFill>
                <a:schemeClr val="dk1"/>
              </a:solidFill>
              <a:latin typeface="Times New Roman"/>
              <a:ea typeface="Times New Roman"/>
              <a:cs typeface="Times New Roman"/>
              <a:sym typeface="Times New Roman"/>
            </a:endParaRPr>
          </a:p>
          <a:p>
            <a:pPr marL="0" lvl="0" indent="0" rtl="0">
              <a:spcBef>
                <a:spcPts val="0"/>
              </a:spcBef>
              <a:spcAft>
                <a:spcPts val="0"/>
              </a:spcAft>
              <a:buNone/>
            </a:pPr>
            <a:endParaRPr sz="2400" dirty="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sz="2400" dirty="0">
              <a:solidFill>
                <a:schemeClr val="dk1"/>
              </a:solidFill>
              <a:latin typeface="Times New Roman"/>
              <a:ea typeface="Times New Roman"/>
              <a:cs typeface="Times New Roman"/>
              <a:sym typeface="Times New Roman"/>
            </a:endParaRPr>
          </a:p>
        </p:txBody>
      </p:sp>
      <p:pic>
        <p:nvPicPr>
          <p:cNvPr id="5" name="Picture 3" descr="A screenshot of a cell phone&#10;&#10;Description automatically generated">
            <a:hlinkClick r:id="rId2" action="ppaction://hlinksldjump"/>
            <a:extLst>
              <a:ext uri="{FF2B5EF4-FFF2-40B4-BE49-F238E27FC236}">
                <a16:creationId xmlns:a16="http://schemas.microsoft.com/office/drawing/2014/main" id="{0A743320-19EA-54B6-A8FE-AE17C7B935FA}"/>
              </a:ext>
            </a:extLst>
          </p:cNvPr>
          <p:cNvPicPr>
            <a:picLocks noChangeAspect="1"/>
          </p:cNvPicPr>
          <p:nvPr/>
        </p:nvPicPr>
        <p:blipFill>
          <a:blip r:embed="rId3"/>
          <a:stretch>
            <a:fillRect/>
          </a:stretch>
        </p:blipFill>
        <p:spPr>
          <a:xfrm>
            <a:off x="612469" y="1507139"/>
            <a:ext cx="2266383" cy="4913567"/>
          </a:xfrm>
          <a:prstGeom prst="rect">
            <a:avLst/>
          </a:prstGeom>
        </p:spPr>
      </p:pic>
      <p:pic>
        <p:nvPicPr>
          <p:cNvPr id="8" name="Picture 7" descr="A screenshot of a phone number&#10;&#10;Description automatically generated">
            <a:hlinkClick r:id="rId2" action="ppaction://hlinksldjump"/>
            <a:extLst>
              <a:ext uri="{FF2B5EF4-FFF2-40B4-BE49-F238E27FC236}">
                <a16:creationId xmlns:a16="http://schemas.microsoft.com/office/drawing/2014/main" id="{FC8E2078-C4C2-0B21-1F2E-A0D0CC47F84D}"/>
              </a:ext>
            </a:extLst>
          </p:cNvPr>
          <p:cNvPicPr>
            <a:picLocks noChangeAspect="1"/>
          </p:cNvPicPr>
          <p:nvPr/>
        </p:nvPicPr>
        <p:blipFill>
          <a:blip r:embed="rId4"/>
          <a:stretch>
            <a:fillRect/>
          </a:stretch>
        </p:blipFill>
        <p:spPr>
          <a:xfrm>
            <a:off x="9235876" y="1507139"/>
            <a:ext cx="2266382" cy="4913567"/>
          </a:xfrm>
          <a:prstGeom prst="rect">
            <a:avLst/>
          </a:prstGeom>
        </p:spPr>
      </p:pic>
      <p:sp>
        <p:nvSpPr>
          <p:cNvPr id="9" name="Google Shape;176;g2ec3913352c_0_13">
            <a:extLst>
              <a:ext uri="{FF2B5EF4-FFF2-40B4-BE49-F238E27FC236}">
                <a16:creationId xmlns:a16="http://schemas.microsoft.com/office/drawing/2014/main" id="{8990A0F0-06F2-085A-7B45-FE12BD2AC23E}"/>
              </a:ext>
            </a:extLst>
          </p:cNvPr>
          <p:cNvSpPr txBox="1"/>
          <p:nvPr/>
        </p:nvSpPr>
        <p:spPr>
          <a:xfrm>
            <a:off x="4529369" y="1507139"/>
            <a:ext cx="4361419" cy="1285851"/>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it-IT" sz="2400" b="1" i="1" dirty="0">
                <a:solidFill>
                  <a:schemeClr val="accent4"/>
                </a:solidFill>
                <a:latin typeface="Century Schoolbook" panose="02040604050505020304" pitchFamily="18" charset="0"/>
                <a:ea typeface="Times New Roman"/>
                <a:cs typeface="Times New Roman"/>
                <a:sym typeface="Times New Roman"/>
              </a:rPr>
              <a:t>Emergency: </a:t>
            </a:r>
            <a:r>
              <a:rPr lang="it-IT" sz="2400" dirty="0">
                <a:solidFill>
                  <a:schemeClr val="dk1"/>
                </a:solidFill>
                <a:latin typeface="Times New Roman"/>
                <a:ea typeface="Times New Roman"/>
                <a:cs typeface="Times New Roman"/>
                <a:sym typeface="Times New Roman"/>
              </a:rPr>
              <a:t>emergency contact if the user needs them.    </a:t>
            </a:r>
            <a:endParaRPr sz="2400" dirty="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sz="2400" dirty="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sz="2400" dirty="0">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2049859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500"/>
                                        <p:tgtEl>
                                          <p:spTgt spid="8"/>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strips(downLeft)">
                                      <p:cBhvr>
                                        <p:cTn id="10" dur="1000"/>
                                        <p:tgtEl>
                                          <p:spTgt spid="9"/>
                                        </p:tgtEl>
                                      </p:cBhvr>
                                    </p:animEffect>
                                  </p:childTnLst>
                                </p:cTn>
                              </p:par>
                            </p:childTnLst>
                          </p:cTn>
                        </p:par>
                        <p:par>
                          <p:cTn id="11" fill="hold">
                            <p:stCondLst>
                              <p:cond delay="1500"/>
                            </p:stCondLst>
                            <p:childTnLst>
                              <p:par>
                                <p:cTn id="12" presetID="6" presetClass="entr" presetSubtype="16"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circle(in)">
                                      <p:cBhvr>
                                        <p:cTn id="14" dur="1500"/>
                                        <p:tgtEl>
                                          <p:spTgt spid="5"/>
                                        </p:tgtEl>
                                      </p:cBhvr>
                                    </p:animEffect>
                                  </p:childTnLst>
                                </p:cTn>
                              </p:par>
                              <p:par>
                                <p:cTn id="15" presetID="18" presetClass="entr" presetSubtype="9"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strips(upLeft)">
                                      <p:cBhvr>
                                        <p:cTn id="1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6"/>
          <p:cNvSpPr txBox="1"/>
          <p:nvPr/>
        </p:nvSpPr>
        <p:spPr>
          <a:xfrm>
            <a:off x="0" y="265814"/>
            <a:ext cx="12192000" cy="923400"/>
          </a:xfrm>
          <a:prstGeom prst="rect">
            <a:avLst/>
          </a:prstGeom>
          <a:solidFill>
            <a:schemeClr val="accent4"/>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p:txBody>
      </p:sp>
      <p:sp>
        <p:nvSpPr>
          <p:cNvPr id="189" name="Google Shape;189;p26"/>
          <p:cNvSpPr txBox="1"/>
          <p:nvPr/>
        </p:nvSpPr>
        <p:spPr>
          <a:xfrm>
            <a:off x="380806" y="306258"/>
            <a:ext cx="9168396" cy="83095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it-IT" sz="4800" b="1" i="0" u="none" strike="noStrike" cap="none" dirty="0">
                <a:solidFill>
                  <a:schemeClr val="lt1"/>
                </a:solidFill>
                <a:latin typeface="Arial"/>
                <a:ea typeface="Arial"/>
                <a:cs typeface="Arial"/>
                <a:sym typeface="Arial"/>
              </a:rPr>
              <a:t>            </a:t>
            </a:r>
            <a:r>
              <a:rPr lang="it-IT" sz="4800" b="1" i="0" u="none" strike="noStrike" cap="none" dirty="0" err="1">
                <a:solidFill>
                  <a:schemeClr val="lt1"/>
                </a:solidFill>
                <a:latin typeface="Arial"/>
                <a:ea typeface="Arial"/>
                <a:cs typeface="Arial"/>
                <a:sym typeface="Arial"/>
              </a:rPr>
              <a:t>Discussion</a:t>
            </a:r>
            <a:endParaRPr sz="3800" b="1" i="0" u="none" strike="noStrike" cap="none" dirty="0">
              <a:solidFill>
                <a:schemeClr val="lt1"/>
              </a:solidFill>
              <a:latin typeface="Arial"/>
              <a:ea typeface="Arial"/>
              <a:cs typeface="Arial"/>
              <a:sym typeface="Arial"/>
            </a:endParaRPr>
          </a:p>
        </p:txBody>
      </p:sp>
      <p:pic>
        <p:nvPicPr>
          <p:cNvPr id="194" name="Google Shape;194;p26" descr="A group of people with a light bulb above them&#10;&#10;Description automatically generated"/>
          <p:cNvPicPr preferRelativeResize="0"/>
          <p:nvPr/>
        </p:nvPicPr>
        <p:blipFill rotWithShape="1">
          <a:blip r:embed="rId3">
            <a:alphaModFix/>
          </a:blip>
          <a:srcRect/>
          <a:stretch/>
        </p:blipFill>
        <p:spPr>
          <a:xfrm>
            <a:off x="8125655" y="2841559"/>
            <a:ext cx="3275596" cy="1892567"/>
          </a:xfrm>
          <a:prstGeom prst="rect">
            <a:avLst/>
          </a:prstGeom>
          <a:noFill/>
          <a:ln>
            <a:noFill/>
          </a:ln>
        </p:spPr>
      </p:pic>
      <p:sp>
        <p:nvSpPr>
          <p:cNvPr id="2" name="TextBox 1">
            <a:extLst>
              <a:ext uri="{FF2B5EF4-FFF2-40B4-BE49-F238E27FC236}">
                <a16:creationId xmlns:a16="http://schemas.microsoft.com/office/drawing/2014/main" id="{DAABBFB5-BC16-2D07-1809-12C31767D97F}"/>
              </a:ext>
            </a:extLst>
          </p:cNvPr>
          <p:cNvSpPr txBox="1"/>
          <p:nvPr/>
        </p:nvSpPr>
        <p:spPr>
          <a:xfrm>
            <a:off x="790749" y="2241395"/>
            <a:ext cx="7160067" cy="1200329"/>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Implementing a points system with rewards to encourage users to achieve their goals and change their lifestyle can be an effective strategy. </a:t>
            </a:r>
          </a:p>
        </p:txBody>
      </p:sp>
      <p:sp>
        <p:nvSpPr>
          <p:cNvPr id="3" name="TextBox 1">
            <a:extLst>
              <a:ext uri="{FF2B5EF4-FFF2-40B4-BE49-F238E27FC236}">
                <a16:creationId xmlns:a16="http://schemas.microsoft.com/office/drawing/2014/main" id="{E3E788E2-DB34-86FF-F1FB-6515C34EECFE}"/>
              </a:ext>
            </a:extLst>
          </p:cNvPr>
          <p:cNvSpPr txBox="1"/>
          <p:nvPr/>
        </p:nvSpPr>
        <p:spPr>
          <a:xfrm>
            <a:off x="790749" y="4007050"/>
            <a:ext cx="7160067" cy="1200329"/>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However, we are aware of the limitations that come from monitoring only </a:t>
            </a:r>
            <a:r>
              <a:rPr lang="en-US" sz="2400" b="1" dirty="0">
                <a:latin typeface="Times New Roman" panose="02020603050405020304" pitchFamily="18" charset="0"/>
                <a:cs typeface="Times New Roman" panose="02020603050405020304" pitchFamily="18" charset="0"/>
              </a:rPr>
              <a:t>certain personal data</a:t>
            </a:r>
            <a:r>
              <a:rPr lang="en-US" sz="2400" dirty="0">
                <a:latin typeface="Times New Roman" panose="02020603050405020304" pitchFamily="18" charset="0"/>
                <a:cs typeface="Times New Roman" panose="02020603050405020304" pitchFamily="18" charset="0"/>
              </a:rPr>
              <a:t>, which may not fully represent conditions related to substance abuse. </a:t>
            </a:r>
            <a:endParaRPr lang="it-IT" sz="2400" dirty="0">
              <a:latin typeface="Times New Roman" panose="02020603050405020304" pitchFamily="18" charset="0"/>
              <a:cs typeface="Times New Roman" panose="02020603050405020304" pitchFamily="18" charset="0"/>
            </a:endParaRPr>
          </a:p>
        </p:txBody>
      </p:sp>
      <p:sp>
        <p:nvSpPr>
          <p:cNvPr id="4" name="Google Shape;133;p23">
            <a:extLst>
              <a:ext uri="{FF2B5EF4-FFF2-40B4-BE49-F238E27FC236}">
                <a16:creationId xmlns:a16="http://schemas.microsoft.com/office/drawing/2014/main" id="{1C845314-555E-7A11-F617-0D442ACD1CF3}"/>
              </a:ext>
            </a:extLst>
          </p:cNvPr>
          <p:cNvSpPr/>
          <p:nvPr/>
        </p:nvSpPr>
        <p:spPr>
          <a:xfrm>
            <a:off x="622245" y="5417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5" name="Google Shape;134;p23">
            <a:extLst>
              <a:ext uri="{FF2B5EF4-FFF2-40B4-BE49-F238E27FC236}">
                <a16:creationId xmlns:a16="http://schemas.microsoft.com/office/drawing/2014/main" id="{9E564A98-724F-F9B1-F8C4-0EFCEF4AFD45}"/>
              </a:ext>
            </a:extLst>
          </p:cNvPr>
          <p:cNvSpPr/>
          <p:nvPr/>
        </p:nvSpPr>
        <p:spPr>
          <a:xfrm>
            <a:off x="241245" y="5417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6" name="Google Shape;135;p23">
            <a:extLst>
              <a:ext uri="{FF2B5EF4-FFF2-40B4-BE49-F238E27FC236}">
                <a16:creationId xmlns:a16="http://schemas.microsoft.com/office/drawing/2014/main" id="{D9C3313D-933D-671D-A2C8-73A1BA663A94}"/>
              </a:ext>
            </a:extLst>
          </p:cNvPr>
          <p:cNvSpPr/>
          <p:nvPr/>
        </p:nvSpPr>
        <p:spPr>
          <a:xfrm>
            <a:off x="1384245" y="5417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7" name="Google Shape;136;p23">
            <a:extLst>
              <a:ext uri="{FF2B5EF4-FFF2-40B4-BE49-F238E27FC236}">
                <a16:creationId xmlns:a16="http://schemas.microsoft.com/office/drawing/2014/main" id="{92A90517-DED9-D3D6-67E0-57038CFCFD25}"/>
              </a:ext>
            </a:extLst>
          </p:cNvPr>
          <p:cNvSpPr/>
          <p:nvPr/>
        </p:nvSpPr>
        <p:spPr>
          <a:xfrm>
            <a:off x="1003245" y="5417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8" name="Google Shape;135;p23">
            <a:extLst>
              <a:ext uri="{FF2B5EF4-FFF2-40B4-BE49-F238E27FC236}">
                <a16:creationId xmlns:a16="http://schemas.microsoft.com/office/drawing/2014/main" id="{900EA708-4ADE-1256-5393-888C46F1FB50}"/>
              </a:ext>
            </a:extLst>
          </p:cNvPr>
          <p:cNvSpPr/>
          <p:nvPr/>
        </p:nvSpPr>
        <p:spPr>
          <a:xfrm>
            <a:off x="1765245" y="5417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fade">
                                      <p:cBhvr>
                                        <p:cTn id="7" dur="1750"/>
                                        <p:tgtEl>
                                          <p:spTgt spid="194"/>
                                        </p:tgtEl>
                                      </p:cBhvr>
                                    </p:animEffect>
                                    <p:anim calcmode="lin" valueType="num">
                                      <p:cBhvr>
                                        <p:cTn id="8" dur="1750" fill="hold"/>
                                        <p:tgtEl>
                                          <p:spTgt spid="194"/>
                                        </p:tgtEl>
                                        <p:attrNameLst>
                                          <p:attrName>style.rotation</p:attrName>
                                        </p:attrNameLst>
                                      </p:cBhvr>
                                      <p:tavLst>
                                        <p:tav tm="0">
                                          <p:val>
                                            <p:fltVal val="720"/>
                                          </p:val>
                                        </p:tav>
                                        <p:tav tm="100000">
                                          <p:val>
                                            <p:fltVal val="0"/>
                                          </p:val>
                                        </p:tav>
                                      </p:tavLst>
                                    </p:anim>
                                    <p:anim calcmode="lin" valueType="num">
                                      <p:cBhvr>
                                        <p:cTn id="9" dur="1750" fill="hold"/>
                                        <p:tgtEl>
                                          <p:spTgt spid="194"/>
                                        </p:tgtEl>
                                        <p:attrNameLst>
                                          <p:attrName>ppt_h</p:attrName>
                                        </p:attrNameLst>
                                      </p:cBhvr>
                                      <p:tavLst>
                                        <p:tav tm="0">
                                          <p:val>
                                            <p:fltVal val="0"/>
                                          </p:val>
                                        </p:tav>
                                        <p:tav tm="100000">
                                          <p:val>
                                            <p:strVal val="#ppt_h"/>
                                          </p:val>
                                        </p:tav>
                                      </p:tavLst>
                                    </p:anim>
                                    <p:anim calcmode="lin" valueType="num">
                                      <p:cBhvr>
                                        <p:cTn id="10" dur="1750" fill="hold"/>
                                        <p:tgtEl>
                                          <p:spTgt spid="194"/>
                                        </p:tgtEl>
                                        <p:attrNameLst>
                                          <p:attrName>ppt_w</p:attrName>
                                        </p:attrNameLst>
                                      </p:cBhvr>
                                      <p:tavLst>
                                        <p:tav tm="0">
                                          <p:val>
                                            <p:fltVal val="0"/>
                                          </p:val>
                                        </p:tav>
                                        <p:tav tm="100000">
                                          <p:val>
                                            <p:strVal val="#ppt_w"/>
                                          </p:val>
                                        </p:tav>
                                      </p:tavLst>
                                    </p:anim>
                                  </p:childTnLst>
                                </p:cTn>
                              </p:par>
                            </p:childTnLst>
                          </p:cTn>
                        </p:par>
                        <p:par>
                          <p:cTn id="11" fill="hold">
                            <p:stCondLst>
                              <p:cond delay="1750"/>
                            </p:stCondLst>
                            <p:childTnLst>
                              <p:par>
                                <p:cTn id="12" presetID="53" presetClass="entr" presetSubtype="16"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p:cTn id="14" dur="500" fill="hold"/>
                                        <p:tgtEl>
                                          <p:spTgt spid="2"/>
                                        </p:tgtEl>
                                        <p:attrNameLst>
                                          <p:attrName>ppt_w</p:attrName>
                                        </p:attrNameLst>
                                      </p:cBhvr>
                                      <p:tavLst>
                                        <p:tav tm="0">
                                          <p:val>
                                            <p:fltVal val="0"/>
                                          </p:val>
                                        </p:tav>
                                        <p:tav tm="100000">
                                          <p:val>
                                            <p:strVal val="#ppt_w"/>
                                          </p:val>
                                        </p:tav>
                                      </p:tavLst>
                                    </p:anim>
                                    <p:anim calcmode="lin" valueType="num">
                                      <p:cBhvr>
                                        <p:cTn id="15" dur="500" fill="hold"/>
                                        <p:tgtEl>
                                          <p:spTgt spid="2"/>
                                        </p:tgtEl>
                                        <p:attrNameLst>
                                          <p:attrName>ppt_h</p:attrName>
                                        </p:attrNameLst>
                                      </p:cBhvr>
                                      <p:tavLst>
                                        <p:tav tm="0">
                                          <p:val>
                                            <p:fltVal val="0"/>
                                          </p:val>
                                        </p:tav>
                                        <p:tav tm="100000">
                                          <p:val>
                                            <p:strVal val="#ppt_h"/>
                                          </p:val>
                                        </p:tav>
                                      </p:tavLst>
                                    </p:anim>
                                    <p:animEffect transition="in" filter="fade">
                                      <p:cBhvr>
                                        <p:cTn id="16" dur="500"/>
                                        <p:tgtEl>
                                          <p:spTgt spid="2"/>
                                        </p:tgtEl>
                                      </p:cBhvr>
                                    </p:animEffect>
                                  </p:childTnLst>
                                </p:cTn>
                              </p:par>
                            </p:childTnLst>
                          </p:cTn>
                        </p:par>
                        <p:par>
                          <p:cTn id="17" fill="hold">
                            <p:stCondLst>
                              <p:cond delay="2250"/>
                            </p:stCondLst>
                            <p:childTnLst>
                              <p:par>
                                <p:cTn id="18" presetID="53" presetClass="entr" presetSubtype="16" fill="hold" grpId="0" nodeType="after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p:cTn id="20" dur="500" fill="hold"/>
                                        <p:tgtEl>
                                          <p:spTgt spid="3"/>
                                        </p:tgtEl>
                                        <p:attrNameLst>
                                          <p:attrName>ppt_w</p:attrName>
                                        </p:attrNameLst>
                                      </p:cBhvr>
                                      <p:tavLst>
                                        <p:tav tm="0">
                                          <p:val>
                                            <p:fltVal val="0"/>
                                          </p:val>
                                        </p:tav>
                                        <p:tav tm="100000">
                                          <p:val>
                                            <p:strVal val="#ppt_w"/>
                                          </p:val>
                                        </p:tav>
                                      </p:tavLst>
                                    </p:anim>
                                    <p:anim calcmode="lin" valueType="num">
                                      <p:cBhvr>
                                        <p:cTn id="21" dur="500" fill="hold"/>
                                        <p:tgtEl>
                                          <p:spTgt spid="3"/>
                                        </p:tgtEl>
                                        <p:attrNameLst>
                                          <p:attrName>ppt_h</p:attrName>
                                        </p:attrNameLst>
                                      </p:cBhvr>
                                      <p:tavLst>
                                        <p:tav tm="0">
                                          <p:val>
                                            <p:fltVal val="0"/>
                                          </p:val>
                                        </p:tav>
                                        <p:tav tm="100000">
                                          <p:val>
                                            <p:strVal val="#ppt_h"/>
                                          </p:val>
                                        </p:tav>
                                      </p:tavLst>
                                    </p:anim>
                                    <p:animEffect transition="in" filter="fade">
                                      <p:cBhvr>
                                        <p:cTn id="2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2"/>
          <p:cNvSpPr txBox="1"/>
          <p:nvPr/>
        </p:nvSpPr>
        <p:spPr>
          <a:xfrm>
            <a:off x="0" y="265817"/>
            <a:ext cx="12192000" cy="923400"/>
          </a:xfrm>
          <a:prstGeom prst="rect">
            <a:avLst/>
          </a:prstGeom>
          <a:solidFill>
            <a:schemeClr val="accent4"/>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p:txBody>
      </p:sp>
      <p:sp>
        <p:nvSpPr>
          <p:cNvPr id="95" name="Google Shape;95;p2"/>
          <p:cNvSpPr txBox="1"/>
          <p:nvPr/>
        </p:nvSpPr>
        <p:spPr>
          <a:xfrm>
            <a:off x="216875" y="280818"/>
            <a:ext cx="4281973"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it-IT" sz="4400" b="1" i="0" u="none" strike="noStrike" cap="none" dirty="0">
                <a:solidFill>
                  <a:schemeClr val="lt1"/>
                </a:solidFill>
                <a:latin typeface="Arial"/>
                <a:ea typeface="Arial"/>
                <a:cs typeface="Arial"/>
                <a:sym typeface="Arial"/>
              </a:rPr>
              <a:t>     Background</a:t>
            </a:r>
            <a:r>
              <a:rPr lang="it-IT" sz="4800" b="1" i="0" u="none" strike="noStrike" cap="none" dirty="0">
                <a:solidFill>
                  <a:schemeClr val="lt1"/>
                </a:solidFill>
                <a:latin typeface="Arial"/>
                <a:ea typeface="Arial"/>
                <a:cs typeface="Arial"/>
                <a:sym typeface="Arial"/>
              </a:rPr>
              <a:t> </a:t>
            </a:r>
            <a:endParaRPr sz="3800" b="1" i="0" u="none" strike="noStrike" cap="none" dirty="0">
              <a:solidFill>
                <a:schemeClr val="lt1"/>
              </a:solidFill>
              <a:latin typeface="Arial"/>
              <a:ea typeface="Arial"/>
              <a:cs typeface="Arial"/>
              <a:sym typeface="Arial"/>
            </a:endParaRPr>
          </a:p>
        </p:txBody>
      </p:sp>
      <p:sp>
        <p:nvSpPr>
          <p:cNvPr id="96" name="Google Shape;96;p2"/>
          <p:cNvSpPr/>
          <p:nvPr/>
        </p:nvSpPr>
        <p:spPr>
          <a:xfrm>
            <a:off x="266645" y="516336"/>
            <a:ext cx="495300" cy="359964"/>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97" name="Google Shape;97;p2"/>
          <p:cNvSpPr txBox="1"/>
          <p:nvPr/>
        </p:nvSpPr>
        <p:spPr>
          <a:xfrm>
            <a:off x="2411075" y="1436500"/>
            <a:ext cx="9450000" cy="2678100"/>
          </a:xfrm>
          <a:prstGeom prst="rect">
            <a:avLst/>
          </a:prstGeom>
          <a:noFill/>
          <a:ln>
            <a:noFill/>
          </a:ln>
        </p:spPr>
        <p:txBody>
          <a:bodyPr spcFirstLastPara="1" wrap="square" lIns="91425" tIns="45700" rIns="91425" bIns="45700" anchor="t" anchorCtr="0">
            <a:spAutoFit/>
          </a:bodyPr>
          <a:lstStyle/>
          <a:p>
            <a:pPr lvl="0" algn="just">
              <a:buSzPts val="2400"/>
            </a:pPr>
            <a:r>
              <a:rPr lang="en-GB" sz="2400" dirty="0">
                <a:latin typeface="Times New Roman"/>
                <a:ea typeface="Times New Roman"/>
                <a:cs typeface="Times New Roman"/>
                <a:sym typeface="Times New Roman"/>
              </a:rPr>
              <a:t>It can be hard to identify the lines between an occasional drinking and unhealthy alcohol use. In general, when people continue to drink alcohol despite negative social, health and possibly legal effects, it can be said that their drinking is “unhealthy”: excessive drinking increases the risk of developing </a:t>
            </a:r>
            <a:r>
              <a:rPr lang="en-GB" sz="2400" b="1" dirty="0">
                <a:latin typeface="Times New Roman"/>
                <a:ea typeface="Times New Roman"/>
                <a:cs typeface="Times New Roman"/>
                <a:sym typeface="Times New Roman"/>
              </a:rPr>
              <a:t>Alcohol Use Disorder (AUD)</a:t>
            </a:r>
            <a:r>
              <a:rPr lang="en-GB" sz="2400" dirty="0">
                <a:latin typeface="Times New Roman"/>
                <a:ea typeface="Times New Roman"/>
                <a:cs typeface="Times New Roman"/>
                <a:sym typeface="Times New Roman"/>
              </a:rPr>
              <a:t>. Fortunately, AUD is a treatable disease: with the use of effective medications and therapies, people can recover from AUD.</a:t>
            </a:r>
            <a:endParaRPr lang="en-GB" dirty="0"/>
          </a:p>
        </p:txBody>
      </p:sp>
      <p:pic>
        <p:nvPicPr>
          <p:cNvPr id="98" name="Google Shape;98;p2"/>
          <p:cNvPicPr preferRelativeResize="0"/>
          <p:nvPr/>
        </p:nvPicPr>
        <p:blipFill rotWithShape="1">
          <a:blip r:embed="rId3">
            <a:alphaModFix/>
          </a:blip>
          <a:srcRect/>
          <a:stretch/>
        </p:blipFill>
        <p:spPr>
          <a:xfrm>
            <a:off x="266645" y="1419758"/>
            <a:ext cx="1873346" cy="2711589"/>
          </a:xfrm>
          <a:prstGeom prst="rect">
            <a:avLst/>
          </a:prstGeom>
          <a:ln>
            <a:noFill/>
          </a:ln>
          <a:effectLst>
            <a:outerShdw blurRad="292100" dist="139700" dir="2700000" algn="tl" rotWithShape="0">
              <a:srgbClr val="333333">
                <a:alpha val="65000"/>
              </a:srgbClr>
            </a:outerShdw>
          </a:effectLst>
        </p:spPr>
      </p:pic>
      <p:pic>
        <p:nvPicPr>
          <p:cNvPr id="99" name="Google Shape;99;p2"/>
          <p:cNvPicPr preferRelativeResize="0"/>
          <p:nvPr/>
        </p:nvPicPr>
        <p:blipFill rotWithShape="1">
          <a:blip r:embed="rId4">
            <a:alphaModFix/>
          </a:blip>
          <a:srcRect t="11582"/>
          <a:stretch/>
        </p:blipFill>
        <p:spPr>
          <a:xfrm>
            <a:off x="1671512" y="4744912"/>
            <a:ext cx="8848975" cy="1353175"/>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250"/>
                                  </p:stCondLst>
                                  <p:childTnLst>
                                    <p:set>
                                      <p:cBhvr>
                                        <p:cTn id="6" dur="1" fill="hold">
                                          <p:stCondLst>
                                            <p:cond delay="0"/>
                                          </p:stCondLst>
                                        </p:cTn>
                                        <p:tgtEl>
                                          <p:spTgt spid="98"/>
                                        </p:tgtEl>
                                        <p:attrNameLst>
                                          <p:attrName>style.visibility</p:attrName>
                                        </p:attrNameLst>
                                      </p:cBhvr>
                                      <p:to>
                                        <p:strVal val="visible"/>
                                      </p:to>
                                    </p:set>
                                    <p:animEffect transition="in" filter="fade">
                                      <p:cBhvr>
                                        <p:cTn id="7" dur="1000"/>
                                        <p:tgtEl>
                                          <p:spTgt spid="98"/>
                                        </p:tgtEl>
                                      </p:cBhvr>
                                    </p:animEffect>
                                    <p:anim calcmode="lin" valueType="num">
                                      <p:cBhvr>
                                        <p:cTn id="8" dur="1000" fill="hold"/>
                                        <p:tgtEl>
                                          <p:spTgt spid="98"/>
                                        </p:tgtEl>
                                        <p:attrNameLst>
                                          <p:attrName>ppt_x</p:attrName>
                                        </p:attrNameLst>
                                      </p:cBhvr>
                                      <p:tavLst>
                                        <p:tav tm="0">
                                          <p:val>
                                            <p:strVal val="#ppt_x"/>
                                          </p:val>
                                        </p:tav>
                                        <p:tav tm="100000">
                                          <p:val>
                                            <p:strVal val="#ppt_x"/>
                                          </p:val>
                                        </p:tav>
                                      </p:tavLst>
                                    </p:anim>
                                    <p:anim calcmode="lin" valueType="num">
                                      <p:cBhvr>
                                        <p:cTn id="9" dur="900" decel="100000" fill="hold"/>
                                        <p:tgtEl>
                                          <p:spTgt spid="98"/>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98"/>
                                        </p:tgtEl>
                                        <p:attrNameLst>
                                          <p:attrName>ppt_y</p:attrName>
                                        </p:attrNameLst>
                                      </p:cBhvr>
                                      <p:tavLst>
                                        <p:tav tm="0">
                                          <p:val>
                                            <p:strVal val="#ppt_y-.03"/>
                                          </p:val>
                                        </p:tav>
                                        <p:tav tm="100000">
                                          <p:val>
                                            <p:strVal val="#ppt_y"/>
                                          </p:val>
                                        </p:tav>
                                      </p:tavLst>
                                    </p:anim>
                                  </p:childTnLst>
                                </p:cTn>
                              </p:par>
                            </p:childTnLst>
                          </p:cTn>
                        </p:par>
                        <p:par>
                          <p:cTn id="11" fill="hold">
                            <p:stCondLst>
                              <p:cond delay="1250"/>
                            </p:stCondLst>
                            <p:childTnLst>
                              <p:par>
                                <p:cTn id="12" presetID="47" presetClass="entr" presetSubtype="0" fill="hold" grpId="0" nodeType="afterEffect">
                                  <p:stCondLst>
                                    <p:cond delay="0"/>
                                  </p:stCondLst>
                                  <p:childTnLst>
                                    <p:set>
                                      <p:cBhvr>
                                        <p:cTn id="13" dur="1" fill="hold">
                                          <p:stCondLst>
                                            <p:cond delay="0"/>
                                          </p:stCondLst>
                                        </p:cTn>
                                        <p:tgtEl>
                                          <p:spTgt spid="97"/>
                                        </p:tgtEl>
                                        <p:attrNameLst>
                                          <p:attrName>style.visibility</p:attrName>
                                        </p:attrNameLst>
                                      </p:cBhvr>
                                      <p:to>
                                        <p:strVal val="visible"/>
                                      </p:to>
                                    </p:set>
                                    <p:animEffect transition="in" filter="fade">
                                      <p:cBhvr>
                                        <p:cTn id="14" dur="750"/>
                                        <p:tgtEl>
                                          <p:spTgt spid="97"/>
                                        </p:tgtEl>
                                      </p:cBhvr>
                                    </p:animEffect>
                                    <p:anim calcmode="lin" valueType="num">
                                      <p:cBhvr>
                                        <p:cTn id="15" dur="750" fill="hold"/>
                                        <p:tgtEl>
                                          <p:spTgt spid="97"/>
                                        </p:tgtEl>
                                        <p:attrNameLst>
                                          <p:attrName>ppt_x</p:attrName>
                                        </p:attrNameLst>
                                      </p:cBhvr>
                                      <p:tavLst>
                                        <p:tav tm="0">
                                          <p:val>
                                            <p:strVal val="#ppt_x"/>
                                          </p:val>
                                        </p:tav>
                                        <p:tav tm="100000">
                                          <p:val>
                                            <p:strVal val="#ppt_x"/>
                                          </p:val>
                                        </p:tav>
                                      </p:tavLst>
                                    </p:anim>
                                    <p:anim calcmode="lin" valueType="num">
                                      <p:cBhvr>
                                        <p:cTn id="16" dur="750" fill="hold"/>
                                        <p:tgtEl>
                                          <p:spTgt spid="97"/>
                                        </p:tgtEl>
                                        <p:attrNameLst>
                                          <p:attrName>ppt_y</p:attrName>
                                        </p:attrNameLst>
                                      </p:cBhvr>
                                      <p:tavLst>
                                        <p:tav tm="0">
                                          <p:val>
                                            <p:strVal val="#ppt_y-.1"/>
                                          </p:val>
                                        </p:tav>
                                        <p:tav tm="100000">
                                          <p:val>
                                            <p:strVal val="#ppt_y"/>
                                          </p:val>
                                        </p:tav>
                                      </p:tavLst>
                                    </p:anim>
                                  </p:childTnLst>
                                </p:cTn>
                              </p:par>
                            </p:childTnLst>
                          </p:cTn>
                        </p:par>
                        <p:par>
                          <p:cTn id="17" fill="hold">
                            <p:stCondLst>
                              <p:cond delay="2000"/>
                            </p:stCondLst>
                            <p:childTnLst>
                              <p:par>
                                <p:cTn id="18" presetID="12" presetClass="entr" presetSubtype="8" fill="hold" nodeType="afterEffect">
                                  <p:stCondLst>
                                    <p:cond delay="0"/>
                                  </p:stCondLst>
                                  <p:childTnLst>
                                    <p:set>
                                      <p:cBhvr>
                                        <p:cTn id="19" dur="1" fill="hold">
                                          <p:stCondLst>
                                            <p:cond delay="0"/>
                                          </p:stCondLst>
                                        </p:cTn>
                                        <p:tgtEl>
                                          <p:spTgt spid="99"/>
                                        </p:tgtEl>
                                        <p:attrNameLst>
                                          <p:attrName>style.visibility</p:attrName>
                                        </p:attrNameLst>
                                      </p:cBhvr>
                                      <p:to>
                                        <p:strVal val="visible"/>
                                      </p:to>
                                    </p:set>
                                    <p:anim calcmode="lin" valueType="num">
                                      <p:cBhvr additive="base">
                                        <p:cTn id="20" dur="500"/>
                                        <p:tgtEl>
                                          <p:spTgt spid="99"/>
                                        </p:tgtEl>
                                        <p:attrNameLst>
                                          <p:attrName>ppt_x</p:attrName>
                                        </p:attrNameLst>
                                      </p:cBhvr>
                                      <p:tavLst>
                                        <p:tav tm="0">
                                          <p:val>
                                            <p:strVal val="#ppt_x-#ppt_w*1.125000"/>
                                          </p:val>
                                        </p:tav>
                                        <p:tav tm="100000">
                                          <p:val>
                                            <p:strVal val="#ppt_x"/>
                                          </p:val>
                                        </p:tav>
                                      </p:tavLst>
                                    </p:anim>
                                    <p:animEffect transition="in" filter="wipe(right)">
                                      <p:cBhvr>
                                        <p:cTn id="21" dur="500"/>
                                        <p:tgtEl>
                                          <p:spTgt spid="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6"/>
          <p:cNvSpPr txBox="1"/>
          <p:nvPr/>
        </p:nvSpPr>
        <p:spPr>
          <a:xfrm>
            <a:off x="0" y="265814"/>
            <a:ext cx="12192000" cy="923400"/>
          </a:xfrm>
          <a:prstGeom prst="rect">
            <a:avLst/>
          </a:prstGeom>
          <a:solidFill>
            <a:schemeClr val="accent4"/>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p:txBody>
      </p:sp>
      <p:sp>
        <p:nvSpPr>
          <p:cNvPr id="189" name="Google Shape;189;p26"/>
          <p:cNvSpPr txBox="1"/>
          <p:nvPr/>
        </p:nvSpPr>
        <p:spPr>
          <a:xfrm>
            <a:off x="2782359" y="306258"/>
            <a:ext cx="9168396" cy="830956"/>
          </a:xfrm>
          <a:prstGeom prst="rect">
            <a:avLst/>
          </a:prstGeom>
          <a:noFill/>
          <a:ln>
            <a:noFill/>
          </a:ln>
        </p:spPr>
        <p:txBody>
          <a:bodyPr spcFirstLastPara="1" wrap="square" lIns="91425" tIns="45700" rIns="91425" bIns="45700" anchor="t" anchorCtr="0">
            <a:spAutoFit/>
          </a:bodyPr>
          <a:lstStyle/>
          <a:p>
            <a:pPr marR="0" lvl="0" algn="l" rtl="0">
              <a:lnSpc>
                <a:spcPct val="100000"/>
              </a:lnSpc>
              <a:spcBef>
                <a:spcPts val="0"/>
              </a:spcBef>
              <a:spcAft>
                <a:spcPts val="0"/>
              </a:spcAft>
              <a:buClr>
                <a:srgbClr val="000000"/>
              </a:buClr>
              <a:buSzPts val="3800"/>
            </a:pPr>
            <a:r>
              <a:rPr lang="it-IT" sz="4800" b="1" i="0" u="none" strike="noStrike" cap="none" dirty="0">
                <a:solidFill>
                  <a:schemeClr val="lt1"/>
                </a:solidFill>
                <a:latin typeface="Arial"/>
                <a:ea typeface="Arial"/>
                <a:cs typeface="Arial"/>
                <a:sym typeface="Arial"/>
              </a:rPr>
              <a:t>F</a:t>
            </a:r>
            <a:r>
              <a:rPr lang="it-IT" sz="4800" b="1" dirty="0">
                <a:solidFill>
                  <a:schemeClr val="lt1"/>
                </a:solidFill>
              </a:rPr>
              <a:t>uture developments</a:t>
            </a:r>
            <a:endParaRPr sz="3800" b="1" i="0" u="none" strike="noStrike" cap="none" dirty="0">
              <a:solidFill>
                <a:schemeClr val="lt1"/>
              </a:solidFill>
              <a:latin typeface="Arial"/>
              <a:ea typeface="Arial"/>
              <a:cs typeface="Arial"/>
              <a:sym typeface="Arial"/>
            </a:endParaRPr>
          </a:p>
        </p:txBody>
      </p:sp>
      <p:sp>
        <p:nvSpPr>
          <p:cNvPr id="2" name="TextBox 1">
            <a:extLst>
              <a:ext uri="{FF2B5EF4-FFF2-40B4-BE49-F238E27FC236}">
                <a16:creationId xmlns:a16="http://schemas.microsoft.com/office/drawing/2014/main" id="{DAABBFB5-BC16-2D07-1809-12C31767D97F}"/>
              </a:ext>
            </a:extLst>
          </p:cNvPr>
          <p:cNvSpPr txBox="1"/>
          <p:nvPr/>
        </p:nvSpPr>
        <p:spPr>
          <a:xfrm>
            <a:off x="216904" y="2090166"/>
            <a:ext cx="11207960" cy="830997"/>
          </a:xfrm>
          <a:prstGeom prst="rect">
            <a:avLst/>
          </a:prstGeom>
          <a:noFill/>
        </p:spPr>
        <p:txBody>
          <a:bodyPr wrap="square" rtlCol="0">
            <a:spAutoFit/>
          </a:bodyPr>
          <a:lstStyle/>
          <a:p>
            <a:pPr marL="342900" indent="-342900">
              <a:buFont typeface="Arial" panose="020B0604020202020204" pitchFamily="34" charset="0"/>
              <a:buChar char="•"/>
            </a:pPr>
            <a:r>
              <a:rPr lang="it-IT" sz="2400" b="1" dirty="0" err="1">
                <a:latin typeface="Century Schoolbook" panose="02040604050505020304" pitchFamily="18" charset="0"/>
                <a:cs typeface="Times New Roman" panose="02020603050405020304" pitchFamily="18" charset="0"/>
              </a:rPr>
              <a:t>Daily</a:t>
            </a:r>
            <a:r>
              <a:rPr lang="it-IT" sz="2400" b="1" dirty="0">
                <a:latin typeface="Century Schoolbook" panose="02040604050505020304" pitchFamily="18" charset="0"/>
                <a:cs typeface="Times New Roman" panose="02020603050405020304" pitchFamily="18" charset="0"/>
              </a:rPr>
              <a:t> Quiz</a:t>
            </a:r>
            <a:r>
              <a:rPr lang="it-IT" sz="2400" dirty="0">
                <a:latin typeface="Century Schoolbook" panose="02040604050505020304" pitchFamily="18" charset="0"/>
                <a:cs typeface="Times New Roman" panose="02020603050405020304" pitchFamily="18" charset="0"/>
              </a:rPr>
              <a:t>: </a:t>
            </a:r>
            <a:r>
              <a:rPr lang="it-IT" sz="2400" dirty="0">
                <a:latin typeface="Times New Roman" panose="02020603050405020304" pitchFamily="18" charset="0"/>
                <a:cs typeface="Times New Roman" panose="02020603050405020304" pitchFamily="18" charset="0"/>
              </a:rPr>
              <a:t>to implement a DB of questions so </a:t>
            </a:r>
            <a:r>
              <a:rPr lang="it-IT" sz="2400" dirty="0" err="1">
                <a:latin typeface="Times New Roman" panose="02020603050405020304" pitchFamily="18" charset="0"/>
                <a:cs typeface="Times New Roman" panose="02020603050405020304" pitchFamily="18" charset="0"/>
              </a:rPr>
              <a:t>that</a:t>
            </a:r>
            <a:r>
              <a:rPr lang="it-IT"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every day, the application can randomly select 6 different questions for the user to answer.</a:t>
            </a:r>
          </a:p>
        </p:txBody>
      </p:sp>
      <p:sp>
        <p:nvSpPr>
          <p:cNvPr id="4" name="TextBox 1">
            <a:extLst>
              <a:ext uri="{FF2B5EF4-FFF2-40B4-BE49-F238E27FC236}">
                <a16:creationId xmlns:a16="http://schemas.microsoft.com/office/drawing/2014/main" id="{E669180E-B32D-1D75-7186-FB39CF1E410E}"/>
              </a:ext>
            </a:extLst>
          </p:cNvPr>
          <p:cNvSpPr txBox="1"/>
          <p:nvPr/>
        </p:nvSpPr>
        <p:spPr>
          <a:xfrm>
            <a:off x="216904" y="3083802"/>
            <a:ext cx="11207960" cy="461665"/>
          </a:xfrm>
          <a:prstGeom prst="rect">
            <a:avLst/>
          </a:prstGeom>
          <a:noFill/>
        </p:spPr>
        <p:txBody>
          <a:bodyPr wrap="square" rtlCol="0">
            <a:spAutoFit/>
          </a:bodyPr>
          <a:lstStyle/>
          <a:p>
            <a:pPr marL="342900" indent="-342900">
              <a:buFont typeface="Arial" panose="020B0604020202020204" pitchFamily="34" charset="0"/>
              <a:buChar char="•"/>
            </a:pPr>
            <a:r>
              <a:rPr lang="it-IT" sz="2400" b="1" dirty="0">
                <a:latin typeface="Century Schoolbook" panose="02040604050505020304" pitchFamily="18" charset="0"/>
                <a:cs typeface="Times New Roman" panose="02020603050405020304" pitchFamily="18" charset="0"/>
              </a:rPr>
              <a:t>Awards: </a:t>
            </a:r>
            <a:r>
              <a:rPr lang="it-IT" sz="2400" dirty="0">
                <a:latin typeface="Times New Roman" panose="02020603050405020304" pitchFamily="18" charset="0"/>
                <a:cs typeface="Times New Roman" panose="02020603050405020304" pitchFamily="18" charset="0"/>
              </a:rPr>
              <a:t>to </a:t>
            </a:r>
            <a:r>
              <a:rPr lang="it-IT" sz="2400" dirty="0" err="1">
                <a:latin typeface="Times New Roman" panose="02020603050405020304" pitchFamily="18" charset="0"/>
                <a:cs typeface="Times New Roman" panose="02020603050405020304" pitchFamily="18" charset="0"/>
              </a:rPr>
              <a:t>offer</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significant</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rewards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even</a:t>
            </a:r>
            <a:r>
              <a:rPr lang="it-IT" sz="2400" dirty="0">
                <a:latin typeface="Times New Roman" panose="02020603050405020304" pitchFamily="18" charset="0"/>
                <a:cs typeface="Times New Roman" panose="02020603050405020304" pitchFamily="18" charset="0"/>
              </a:rPr>
              <a:t> for </a:t>
            </a:r>
            <a:r>
              <a:rPr lang="it-IT" sz="2400" dirty="0" err="1">
                <a:latin typeface="Times New Roman" panose="02020603050405020304" pitchFamily="18" charset="0"/>
                <a:cs typeface="Times New Roman" panose="02020603050405020304" pitchFamily="18" charset="0"/>
              </a:rPr>
              <a:t>relatively</a:t>
            </a:r>
            <a:r>
              <a:rPr lang="it-IT" sz="2400" dirty="0">
                <a:latin typeface="Times New Roman" panose="02020603050405020304" pitchFamily="18" charset="0"/>
                <a:cs typeface="Times New Roman" panose="02020603050405020304" pitchFamily="18" charset="0"/>
              </a:rPr>
              <a:t> low point </a:t>
            </a:r>
            <a:r>
              <a:rPr lang="it-IT" sz="2400" dirty="0" err="1">
                <a:latin typeface="Times New Roman" panose="02020603050405020304" pitchFamily="18" charset="0"/>
                <a:cs typeface="Times New Roman" panose="02020603050405020304" pitchFamily="18" charset="0"/>
              </a:rPr>
              <a:t>threshold</a:t>
            </a:r>
            <a:r>
              <a:rPr lang="it-IT" sz="2400" dirty="0">
                <a:latin typeface="Times New Roman" panose="02020603050405020304" pitchFamily="18" charset="0"/>
                <a:cs typeface="Times New Roman" panose="02020603050405020304" pitchFamily="18" charset="0"/>
              </a:rPr>
              <a:t>.</a:t>
            </a:r>
          </a:p>
        </p:txBody>
      </p:sp>
      <p:sp>
        <p:nvSpPr>
          <p:cNvPr id="5" name="TextBox 1">
            <a:extLst>
              <a:ext uri="{FF2B5EF4-FFF2-40B4-BE49-F238E27FC236}">
                <a16:creationId xmlns:a16="http://schemas.microsoft.com/office/drawing/2014/main" id="{37CEDA99-50C3-0C55-BD63-F812CD261969}"/>
              </a:ext>
            </a:extLst>
          </p:cNvPr>
          <p:cNvSpPr txBox="1"/>
          <p:nvPr/>
        </p:nvSpPr>
        <p:spPr>
          <a:xfrm>
            <a:off x="255788" y="3708106"/>
            <a:ext cx="11207960" cy="830997"/>
          </a:xfrm>
          <a:prstGeom prst="rect">
            <a:avLst/>
          </a:prstGeom>
          <a:noFill/>
        </p:spPr>
        <p:txBody>
          <a:bodyPr wrap="square" rtlCol="0">
            <a:spAutoFit/>
          </a:bodyPr>
          <a:lstStyle/>
          <a:p>
            <a:pPr marL="342900" indent="-342900">
              <a:buFont typeface="Arial" panose="020B0604020202020204" pitchFamily="34" charset="0"/>
              <a:buChar char="•"/>
            </a:pPr>
            <a:r>
              <a:rPr lang="it-IT" sz="2400" b="1" dirty="0" err="1">
                <a:latin typeface="Century Schoolbook" panose="02040604050505020304" pitchFamily="18" charset="0"/>
                <a:cs typeface="Times New Roman" panose="02020603050405020304" pitchFamily="18" charset="0"/>
              </a:rPr>
              <a:t>Motivation</a:t>
            </a:r>
            <a:r>
              <a:rPr lang="it-IT" sz="2400" dirty="0">
                <a:latin typeface="Times New Roman" panose="02020603050405020304" pitchFamily="18" charset="0"/>
                <a:cs typeface="Times New Roman" panose="02020603050405020304" pitchFamily="18" charset="0"/>
              </a:rPr>
              <a:t>: to </a:t>
            </a:r>
            <a:r>
              <a:rPr lang="en-US" sz="2400" dirty="0">
                <a:latin typeface="Times New Roman" panose="02020603050405020304" pitchFamily="18" charset="0"/>
                <a:cs typeface="Times New Roman" panose="02020603050405020304" pitchFamily="18" charset="0"/>
              </a:rPr>
              <a:t>allow the user to enter their passions and what is important to him/her and using this information, displaying relevant content.</a:t>
            </a:r>
            <a:endParaRPr lang="it-IT" sz="2400" dirty="0">
              <a:latin typeface="Times New Roman" panose="02020603050405020304" pitchFamily="18" charset="0"/>
              <a:cs typeface="Times New Roman" panose="02020603050405020304" pitchFamily="18" charset="0"/>
            </a:endParaRPr>
          </a:p>
        </p:txBody>
      </p:sp>
      <p:sp>
        <p:nvSpPr>
          <p:cNvPr id="6" name="TextBox 1">
            <a:extLst>
              <a:ext uri="{FF2B5EF4-FFF2-40B4-BE49-F238E27FC236}">
                <a16:creationId xmlns:a16="http://schemas.microsoft.com/office/drawing/2014/main" id="{D08DF4D0-0B88-B580-7F66-F67CF6A9E923}"/>
              </a:ext>
            </a:extLst>
          </p:cNvPr>
          <p:cNvSpPr txBox="1"/>
          <p:nvPr/>
        </p:nvSpPr>
        <p:spPr>
          <a:xfrm>
            <a:off x="255788" y="4696674"/>
            <a:ext cx="11207960" cy="461665"/>
          </a:xfrm>
          <a:prstGeom prst="rect">
            <a:avLst/>
          </a:prstGeom>
          <a:noFill/>
        </p:spPr>
        <p:txBody>
          <a:bodyPr wrap="square" rtlCol="0">
            <a:spAutoFit/>
          </a:bodyPr>
          <a:lstStyle/>
          <a:p>
            <a:pPr marL="342900" indent="-342900">
              <a:buFont typeface="Arial" panose="020B0604020202020204" pitchFamily="34" charset="0"/>
              <a:buChar char="•"/>
            </a:pPr>
            <a:r>
              <a:rPr lang="it-IT" sz="2400" b="1" dirty="0" err="1">
                <a:latin typeface="Century Schoolbook" panose="02040604050505020304" pitchFamily="18" charset="0"/>
                <a:cs typeface="Times New Roman" panose="02020603050405020304" pitchFamily="18" charset="0"/>
              </a:rPr>
              <a:t>MyDiary</a:t>
            </a:r>
            <a:r>
              <a:rPr lang="it-IT" sz="2400" b="1" dirty="0">
                <a:latin typeface="Century Schoolbook" panose="02040604050505020304" pitchFamily="18" charset="0"/>
                <a:cs typeface="Times New Roman" panose="02020603050405020304" pitchFamily="18" charset="0"/>
              </a:rPr>
              <a:t>: </a:t>
            </a:r>
            <a:r>
              <a:rPr lang="it-IT" sz="2400" dirty="0">
                <a:latin typeface="Times New Roman" panose="02020603050405020304" pitchFamily="18" charset="0"/>
                <a:cs typeface="Times New Roman" panose="02020603050405020304" pitchFamily="18" charset="0"/>
              </a:rPr>
              <a:t>to include the date and time </a:t>
            </a:r>
            <a:r>
              <a:rPr lang="it-IT" sz="2400" dirty="0" err="1">
                <a:latin typeface="Times New Roman" panose="02020603050405020304" pitchFamily="18" charset="0"/>
                <a:cs typeface="Times New Roman" panose="02020603050405020304" pitchFamily="18" charset="0"/>
              </a:rPr>
              <a:t>when</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each</a:t>
            </a:r>
            <a:r>
              <a:rPr lang="it-IT" sz="2400" dirty="0">
                <a:latin typeface="Times New Roman" panose="02020603050405020304" pitchFamily="18" charset="0"/>
                <a:cs typeface="Times New Roman" panose="02020603050405020304" pitchFamily="18" charset="0"/>
              </a:rPr>
              <a:t> entry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written</a:t>
            </a:r>
            <a:r>
              <a:rPr lang="it-IT" sz="2400" dirty="0">
                <a:latin typeface="Times New Roman" panose="02020603050405020304" pitchFamily="18" charset="0"/>
                <a:cs typeface="Times New Roman" panose="02020603050405020304" pitchFamily="18" charset="0"/>
              </a:rPr>
              <a:t>. </a:t>
            </a:r>
          </a:p>
        </p:txBody>
      </p:sp>
      <p:sp>
        <p:nvSpPr>
          <p:cNvPr id="7" name="TextBox 1">
            <a:extLst>
              <a:ext uri="{FF2B5EF4-FFF2-40B4-BE49-F238E27FC236}">
                <a16:creationId xmlns:a16="http://schemas.microsoft.com/office/drawing/2014/main" id="{369C8CB7-F5A1-B06A-F81B-6A23BC4EA70B}"/>
              </a:ext>
            </a:extLst>
          </p:cNvPr>
          <p:cNvSpPr txBox="1"/>
          <p:nvPr/>
        </p:nvSpPr>
        <p:spPr>
          <a:xfrm>
            <a:off x="266645" y="5320978"/>
            <a:ext cx="11207960" cy="830997"/>
          </a:xfrm>
          <a:prstGeom prst="rect">
            <a:avLst/>
          </a:prstGeom>
          <a:noFill/>
        </p:spPr>
        <p:txBody>
          <a:bodyPr wrap="square" rtlCol="0">
            <a:spAutoFit/>
          </a:bodyPr>
          <a:lstStyle/>
          <a:p>
            <a:pPr marL="342900" indent="-342900">
              <a:buFont typeface="Arial" panose="020B0604020202020204" pitchFamily="34" charset="0"/>
              <a:buChar char="•"/>
            </a:pPr>
            <a:r>
              <a:rPr lang="it-IT" sz="2400" b="1" dirty="0">
                <a:latin typeface="Century Schoolbook" panose="02040604050505020304" pitchFamily="18" charset="0"/>
                <a:cs typeface="Times New Roman" panose="02020603050405020304" pitchFamily="18" charset="0"/>
              </a:rPr>
              <a:t>Emergency: </a:t>
            </a:r>
            <a:r>
              <a:rPr lang="it-IT" sz="2400" dirty="0">
                <a:latin typeface="Times New Roman" panose="02020603050405020304" pitchFamily="18" charset="0"/>
                <a:cs typeface="Times New Roman" panose="02020603050405020304" pitchFamily="18" charset="0"/>
              </a:rPr>
              <a:t>to </a:t>
            </a:r>
            <a:r>
              <a:rPr lang="it-IT" sz="2400" dirty="0" err="1">
                <a:latin typeface="Times New Roman" panose="02020603050405020304" pitchFamily="18" charset="0"/>
                <a:cs typeface="Times New Roman" panose="02020603050405020304" pitchFamily="18" charset="0"/>
              </a:rPr>
              <a:t>add</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his</a:t>
            </a:r>
            <a:r>
              <a:rPr lang="it-IT" sz="2400" dirty="0">
                <a:latin typeface="Times New Roman" panose="02020603050405020304" pitchFamily="18" charset="0"/>
                <a:cs typeface="Times New Roman" panose="02020603050405020304" pitchFamily="18" charset="0"/>
              </a:rPr>
              <a:t>/</a:t>
            </a:r>
            <a:r>
              <a:rPr lang="it-IT" sz="2400" dirty="0" err="1">
                <a:latin typeface="Times New Roman" panose="02020603050405020304" pitchFamily="18" charset="0"/>
                <a:cs typeface="Times New Roman" panose="02020603050405020304" pitchFamily="18" charset="0"/>
              </a:rPr>
              <a:t>her</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own</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emergency</a:t>
            </a:r>
            <a:r>
              <a:rPr lang="it-IT" sz="2400" dirty="0">
                <a:latin typeface="Times New Roman" panose="02020603050405020304" pitchFamily="18" charset="0"/>
                <a:cs typeface="Times New Roman" panose="02020603050405020304" pitchFamily="18" charset="0"/>
              </a:rPr>
              <a:t> contact and to </a:t>
            </a:r>
            <a:r>
              <a:rPr lang="en-US" sz="2400" dirty="0">
                <a:latin typeface="Times New Roman" panose="02020603050405020304" pitchFamily="18" charset="0"/>
                <a:cs typeface="Times New Roman" panose="02020603050405020304" pitchFamily="18" charset="0"/>
              </a:rPr>
              <a:t>make all of them directly clickable within the application.</a:t>
            </a:r>
          </a:p>
        </p:txBody>
      </p:sp>
      <p:sp>
        <p:nvSpPr>
          <p:cNvPr id="3" name="Google Shape;133;p23">
            <a:extLst>
              <a:ext uri="{FF2B5EF4-FFF2-40B4-BE49-F238E27FC236}">
                <a16:creationId xmlns:a16="http://schemas.microsoft.com/office/drawing/2014/main" id="{5C84B1D9-DF23-DBE3-981E-C3413F46189E}"/>
              </a:ext>
            </a:extLst>
          </p:cNvPr>
          <p:cNvSpPr/>
          <p:nvPr/>
        </p:nvSpPr>
        <p:spPr>
          <a:xfrm>
            <a:off x="622245" y="5417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8" name="Google Shape;134;p23">
            <a:extLst>
              <a:ext uri="{FF2B5EF4-FFF2-40B4-BE49-F238E27FC236}">
                <a16:creationId xmlns:a16="http://schemas.microsoft.com/office/drawing/2014/main" id="{108E4D40-A7EF-955A-48D4-A8D64C2704D9}"/>
              </a:ext>
            </a:extLst>
          </p:cNvPr>
          <p:cNvSpPr/>
          <p:nvPr/>
        </p:nvSpPr>
        <p:spPr>
          <a:xfrm>
            <a:off x="241245" y="5417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9" name="Google Shape;135;p23">
            <a:extLst>
              <a:ext uri="{FF2B5EF4-FFF2-40B4-BE49-F238E27FC236}">
                <a16:creationId xmlns:a16="http://schemas.microsoft.com/office/drawing/2014/main" id="{1DA895E1-D04B-0731-9BA2-AAAB5A69FAD9}"/>
              </a:ext>
            </a:extLst>
          </p:cNvPr>
          <p:cNvSpPr/>
          <p:nvPr/>
        </p:nvSpPr>
        <p:spPr>
          <a:xfrm>
            <a:off x="1384245" y="5417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0" name="Google Shape;136;p23">
            <a:extLst>
              <a:ext uri="{FF2B5EF4-FFF2-40B4-BE49-F238E27FC236}">
                <a16:creationId xmlns:a16="http://schemas.microsoft.com/office/drawing/2014/main" id="{F5231405-F592-FAB5-58DD-41AE31008E9D}"/>
              </a:ext>
            </a:extLst>
          </p:cNvPr>
          <p:cNvSpPr/>
          <p:nvPr/>
        </p:nvSpPr>
        <p:spPr>
          <a:xfrm>
            <a:off x="1003245" y="5417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1" name="Google Shape;135;p23">
            <a:extLst>
              <a:ext uri="{FF2B5EF4-FFF2-40B4-BE49-F238E27FC236}">
                <a16:creationId xmlns:a16="http://schemas.microsoft.com/office/drawing/2014/main" id="{9F1955B0-9077-329A-DA27-2FB03C74EA05}"/>
              </a:ext>
            </a:extLst>
          </p:cNvPr>
          <p:cNvSpPr/>
          <p:nvPr/>
        </p:nvSpPr>
        <p:spPr>
          <a:xfrm>
            <a:off x="1765245" y="5417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2" name="Google Shape;135;p23">
            <a:extLst>
              <a:ext uri="{FF2B5EF4-FFF2-40B4-BE49-F238E27FC236}">
                <a16:creationId xmlns:a16="http://schemas.microsoft.com/office/drawing/2014/main" id="{93DEF223-D129-4F7C-2D9A-83AE6E4E1D94}"/>
              </a:ext>
            </a:extLst>
          </p:cNvPr>
          <p:cNvSpPr/>
          <p:nvPr/>
        </p:nvSpPr>
        <p:spPr>
          <a:xfrm>
            <a:off x="2146245" y="546848"/>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3" name="TextBox 1">
            <a:extLst>
              <a:ext uri="{FF2B5EF4-FFF2-40B4-BE49-F238E27FC236}">
                <a16:creationId xmlns:a16="http://schemas.microsoft.com/office/drawing/2014/main" id="{09333830-F35F-51B1-479F-23A864FD4BA5}"/>
              </a:ext>
            </a:extLst>
          </p:cNvPr>
          <p:cNvSpPr txBox="1"/>
          <p:nvPr/>
        </p:nvSpPr>
        <p:spPr>
          <a:xfrm>
            <a:off x="266645" y="1467038"/>
            <a:ext cx="11207960" cy="461665"/>
          </a:xfrm>
          <a:prstGeom prst="rect">
            <a:avLst/>
          </a:prstGeom>
          <a:noFill/>
        </p:spPr>
        <p:txBody>
          <a:bodyPr wrap="square" rtlCol="0">
            <a:spAutoFit/>
          </a:bodyPr>
          <a:lstStyle/>
          <a:p>
            <a:pPr marL="342900" indent="-342900">
              <a:buFont typeface="Arial" panose="020B0604020202020204" pitchFamily="34" charset="0"/>
              <a:buChar char="•"/>
            </a:pPr>
            <a:r>
              <a:rPr lang="it-IT" sz="2400" b="1" dirty="0">
                <a:latin typeface="Century Schoolbook" panose="02040604050505020304" pitchFamily="18" charset="0"/>
                <a:cs typeface="Times New Roman" panose="02020603050405020304" pitchFamily="18" charset="0"/>
              </a:rPr>
              <a:t>Monitoring: </a:t>
            </a:r>
            <a:r>
              <a:rPr lang="it-IT" sz="2400" dirty="0">
                <a:latin typeface="Times New Roman" panose="02020603050405020304" pitchFamily="18" charset="0"/>
                <a:cs typeface="Times New Roman" panose="02020603050405020304" pitchFamily="18" charset="0"/>
              </a:rPr>
              <a:t>to track </a:t>
            </a:r>
            <a:r>
              <a:rPr lang="it-IT" sz="2400" dirty="0" err="1">
                <a:latin typeface="Times New Roman" panose="02020603050405020304" pitchFamily="18" charset="0"/>
                <a:cs typeface="Times New Roman" panose="02020603050405020304" pitchFamily="18" charset="0"/>
              </a:rPr>
              <a:t>user’s</a:t>
            </a:r>
            <a:r>
              <a:rPr lang="it-IT" sz="2400" dirty="0">
                <a:latin typeface="Times New Roman" panose="02020603050405020304" pitchFamily="18" charset="0"/>
                <a:cs typeface="Times New Roman" panose="02020603050405020304" pitchFamily="18" charset="0"/>
              </a:rPr>
              <a:t> data up to </a:t>
            </a:r>
            <a:r>
              <a:rPr lang="it-IT" sz="2400" dirty="0" err="1">
                <a:latin typeface="Times New Roman" panose="02020603050405020304" pitchFamily="18" charset="0"/>
                <a:cs typeface="Times New Roman" panose="02020603050405020304" pitchFamily="18" charset="0"/>
              </a:rPr>
              <a:t>that</a:t>
            </a:r>
            <a:r>
              <a:rPr lang="it-IT" sz="2400" dirty="0">
                <a:latin typeface="Times New Roman" panose="02020603050405020304" pitchFamily="18" charset="0"/>
                <a:cs typeface="Times New Roman" panose="02020603050405020304" pitchFamily="18" charset="0"/>
              </a:rPr>
              <a:t> moment of the day. </a:t>
            </a:r>
          </a:p>
        </p:txBody>
      </p:sp>
    </p:spTree>
    <p:extLst>
      <p:ext uri="{BB962C8B-B14F-4D97-AF65-F5344CB8AC3E}">
        <p14:creationId xmlns:p14="http://schemas.microsoft.com/office/powerpoint/2010/main" val="1352275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p:tgtEl>
                                          <p:spTgt spid="13"/>
                                        </p:tgtEl>
                                        <p:attrNameLst>
                                          <p:attrName>ppt_y</p:attrName>
                                        </p:attrNameLst>
                                      </p:cBhvr>
                                      <p:tavLst>
                                        <p:tav tm="0">
                                          <p:val>
                                            <p:strVal val="#ppt_y-#ppt_h*1.125000"/>
                                          </p:val>
                                        </p:tav>
                                        <p:tav tm="100000">
                                          <p:val>
                                            <p:strVal val="#ppt_y"/>
                                          </p:val>
                                        </p:tav>
                                      </p:tavLst>
                                    </p:anim>
                                    <p:animEffect transition="in" filter="wipe(down)">
                                      <p:cBhvr>
                                        <p:cTn id="8" dur="500"/>
                                        <p:tgtEl>
                                          <p:spTgt spid="13"/>
                                        </p:tgtEl>
                                      </p:cBhvr>
                                    </p:animEffect>
                                  </p:childTnLst>
                                </p:cTn>
                              </p:par>
                            </p:childTnLst>
                          </p:cTn>
                        </p:par>
                        <p:par>
                          <p:cTn id="9" fill="hold">
                            <p:stCondLst>
                              <p:cond delay="500"/>
                            </p:stCondLst>
                            <p:childTnLst>
                              <p:par>
                                <p:cTn id="10" presetID="12" presetClass="entr" presetSubtype="1"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p:tgtEl>
                                          <p:spTgt spid="2"/>
                                        </p:tgtEl>
                                        <p:attrNameLst>
                                          <p:attrName>ppt_y</p:attrName>
                                        </p:attrNameLst>
                                      </p:cBhvr>
                                      <p:tavLst>
                                        <p:tav tm="0">
                                          <p:val>
                                            <p:strVal val="#ppt_y-#ppt_h*1.125000"/>
                                          </p:val>
                                        </p:tav>
                                        <p:tav tm="100000">
                                          <p:val>
                                            <p:strVal val="#ppt_y"/>
                                          </p:val>
                                        </p:tav>
                                      </p:tavLst>
                                    </p:anim>
                                    <p:animEffect transition="in" filter="wipe(down)">
                                      <p:cBhvr>
                                        <p:cTn id="13" dur="500"/>
                                        <p:tgtEl>
                                          <p:spTgt spid="2"/>
                                        </p:tgtEl>
                                      </p:cBhvr>
                                    </p:animEffect>
                                  </p:childTnLst>
                                </p:cTn>
                              </p:par>
                            </p:childTnLst>
                          </p:cTn>
                        </p:par>
                        <p:par>
                          <p:cTn id="14" fill="hold">
                            <p:stCondLst>
                              <p:cond delay="1000"/>
                            </p:stCondLst>
                            <p:childTnLst>
                              <p:par>
                                <p:cTn id="15" presetID="12" presetClass="entr" presetSubtype="1"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p:tgtEl>
                                          <p:spTgt spid="4"/>
                                        </p:tgtEl>
                                        <p:attrNameLst>
                                          <p:attrName>ppt_y</p:attrName>
                                        </p:attrNameLst>
                                      </p:cBhvr>
                                      <p:tavLst>
                                        <p:tav tm="0">
                                          <p:val>
                                            <p:strVal val="#ppt_y-#ppt_h*1.125000"/>
                                          </p:val>
                                        </p:tav>
                                        <p:tav tm="100000">
                                          <p:val>
                                            <p:strVal val="#ppt_y"/>
                                          </p:val>
                                        </p:tav>
                                      </p:tavLst>
                                    </p:anim>
                                    <p:animEffect transition="in" filter="wipe(down)">
                                      <p:cBhvr>
                                        <p:cTn id="18" dur="500"/>
                                        <p:tgtEl>
                                          <p:spTgt spid="4"/>
                                        </p:tgtEl>
                                      </p:cBhvr>
                                    </p:animEffect>
                                  </p:childTnLst>
                                </p:cTn>
                              </p:par>
                            </p:childTnLst>
                          </p:cTn>
                        </p:par>
                        <p:par>
                          <p:cTn id="19" fill="hold">
                            <p:stCondLst>
                              <p:cond delay="1500"/>
                            </p:stCondLst>
                            <p:childTnLst>
                              <p:par>
                                <p:cTn id="20" presetID="12" presetClass="entr" presetSubtype="1" fill="hold" grpId="0" nodeType="after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additive="base">
                                        <p:cTn id="22" dur="500"/>
                                        <p:tgtEl>
                                          <p:spTgt spid="5"/>
                                        </p:tgtEl>
                                        <p:attrNameLst>
                                          <p:attrName>ppt_y</p:attrName>
                                        </p:attrNameLst>
                                      </p:cBhvr>
                                      <p:tavLst>
                                        <p:tav tm="0">
                                          <p:val>
                                            <p:strVal val="#ppt_y-#ppt_h*1.125000"/>
                                          </p:val>
                                        </p:tav>
                                        <p:tav tm="100000">
                                          <p:val>
                                            <p:strVal val="#ppt_y"/>
                                          </p:val>
                                        </p:tav>
                                      </p:tavLst>
                                    </p:anim>
                                    <p:animEffect transition="in" filter="wipe(down)">
                                      <p:cBhvr>
                                        <p:cTn id="23" dur="500"/>
                                        <p:tgtEl>
                                          <p:spTgt spid="5"/>
                                        </p:tgtEl>
                                      </p:cBhvr>
                                    </p:animEffect>
                                  </p:childTnLst>
                                </p:cTn>
                              </p:par>
                            </p:childTnLst>
                          </p:cTn>
                        </p:par>
                        <p:par>
                          <p:cTn id="24" fill="hold">
                            <p:stCondLst>
                              <p:cond delay="2000"/>
                            </p:stCondLst>
                            <p:childTnLst>
                              <p:par>
                                <p:cTn id="25" presetID="12" presetClass="entr" presetSubtype="1"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additive="base">
                                        <p:cTn id="27" dur="500"/>
                                        <p:tgtEl>
                                          <p:spTgt spid="6"/>
                                        </p:tgtEl>
                                        <p:attrNameLst>
                                          <p:attrName>ppt_y</p:attrName>
                                        </p:attrNameLst>
                                      </p:cBhvr>
                                      <p:tavLst>
                                        <p:tav tm="0">
                                          <p:val>
                                            <p:strVal val="#ppt_y-#ppt_h*1.125000"/>
                                          </p:val>
                                        </p:tav>
                                        <p:tav tm="100000">
                                          <p:val>
                                            <p:strVal val="#ppt_y"/>
                                          </p:val>
                                        </p:tav>
                                      </p:tavLst>
                                    </p:anim>
                                    <p:animEffect transition="in" filter="wipe(down)">
                                      <p:cBhvr>
                                        <p:cTn id="28" dur="500"/>
                                        <p:tgtEl>
                                          <p:spTgt spid="6"/>
                                        </p:tgtEl>
                                      </p:cBhvr>
                                    </p:animEffect>
                                  </p:childTnLst>
                                </p:cTn>
                              </p:par>
                            </p:childTnLst>
                          </p:cTn>
                        </p:par>
                        <p:par>
                          <p:cTn id="29" fill="hold">
                            <p:stCondLst>
                              <p:cond delay="2500"/>
                            </p:stCondLst>
                            <p:childTnLst>
                              <p:par>
                                <p:cTn id="30" presetID="12" presetClass="entr" presetSubtype="1" fill="hold" grpId="0" nodeType="after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additive="base">
                                        <p:cTn id="32" dur="500"/>
                                        <p:tgtEl>
                                          <p:spTgt spid="7"/>
                                        </p:tgtEl>
                                        <p:attrNameLst>
                                          <p:attrName>ppt_y</p:attrName>
                                        </p:attrNameLst>
                                      </p:cBhvr>
                                      <p:tavLst>
                                        <p:tav tm="0">
                                          <p:val>
                                            <p:strVal val="#ppt_y-#ppt_h*1.125000"/>
                                          </p:val>
                                        </p:tav>
                                        <p:tav tm="100000">
                                          <p:val>
                                            <p:strVal val="#ppt_y"/>
                                          </p:val>
                                        </p:tav>
                                      </p:tavLst>
                                    </p:anim>
                                    <p:animEffect transition="in" filter="wipe(down)">
                                      <p:cBhvr>
                                        <p:cTn id="3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P spid="6" grpId="0"/>
      <p:bldP spid="7" grpId="0"/>
      <p:bldP spid="1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6"/>
          <p:cNvSpPr txBox="1"/>
          <p:nvPr/>
        </p:nvSpPr>
        <p:spPr>
          <a:xfrm>
            <a:off x="0" y="265814"/>
            <a:ext cx="12192000" cy="923400"/>
          </a:xfrm>
          <a:prstGeom prst="rect">
            <a:avLst/>
          </a:prstGeom>
          <a:solidFill>
            <a:schemeClr val="accent4"/>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p:txBody>
      </p:sp>
      <p:sp>
        <p:nvSpPr>
          <p:cNvPr id="2" name="TextBox 1">
            <a:extLst>
              <a:ext uri="{FF2B5EF4-FFF2-40B4-BE49-F238E27FC236}">
                <a16:creationId xmlns:a16="http://schemas.microsoft.com/office/drawing/2014/main" id="{DAABBFB5-BC16-2D07-1809-12C31767D97F}"/>
              </a:ext>
            </a:extLst>
          </p:cNvPr>
          <p:cNvSpPr txBox="1"/>
          <p:nvPr/>
        </p:nvSpPr>
        <p:spPr>
          <a:xfrm>
            <a:off x="216904" y="1498502"/>
            <a:ext cx="11207960" cy="1200329"/>
          </a:xfrm>
          <a:prstGeom prst="rect">
            <a:avLst/>
          </a:prstGeom>
          <a:noFill/>
        </p:spPr>
        <p:txBody>
          <a:bodyPr wrap="square" rtlCol="0">
            <a:spAutoFit/>
          </a:bodyPr>
          <a:lstStyle/>
          <a:p>
            <a:pPr marL="342900" indent="-342900">
              <a:buFont typeface="Arial" panose="020B0604020202020204" pitchFamily="34" charset="0"/>
              <a:buChar char="•"/>
            </a:pPr>
            <a:r>
              <a:rPr lang="it-IT" sz="2400" b="1" dirty="0" err="1">
                <a:latin typeface="Century Schoolbook" panose="02040604050505020304" pitchFamily="18" charset="0"/>
                <a:cs typeface="Times New Roman" panose="02020603050405020304" pitchFamily="18" charset="0"/>
              </a:rPr>
              <a:t>Calendar</a:t>
            </a:r>
            <a:r>
              <a:rPr lang="it-IT" sz="2400" b="1" dirty="0">
                <a:latin typeface="Century Schoolbook" panose="02040604050505020304" pitchFamily="18" charset="0"/>
                <a:cs typeface="Times New Roman" panose="02020603050405020304" pitchFamily="18" charset="0"/>
              </a:rPr>
              <a:t>: </a:t>
            </a:r>
            <a:r>
              <a:rPr lang="it-IT" sz="2400" dirty="0">
                <a:latin typeface="Times New Roman" panose="02020603050405020304" pitchFamily="18" charset="0"/>
                <a:cs typeface="Times New Roman" panose="02020603050405020304" pitchFamily="18" charset="0"/>
              </a:rPr>
              <a:t>to </a:t>
            </a:r>
            <a:r>
              <a:rPr lang="en-US" sz="2400" dirty="0">
                <a:latin typeface="Times New Roman" panose="02020603050405020304" pitchFamily="18" charset="0"/>
                <a:cs typeface="Times New Roman" panose="02020603050405020304" pitchFamily="18" charset="0"/>
              </a:rPr>
              <a:t>implement a calendar that logs daily data up to the current day, highlighting in green the days when the user (presumably) did not drink and in red the other days. </a:t>
            </a:r>
          </a:p>
        </p:txBody>
      </p:sp>
      <p:sp>
        <p:nvSpPr>
          <p:cNvPr id="3" name="TextBox 1">
            <a:extLst>
              <a:ext uri="{FF2B5EF4-FFF2-40B4-BE49-F238E27FC236}">
                <a16:creationId xmlns:a16="http://schemas.microsoft.com/office/drawing/2014/main" id="{C397D347-D668-C241-4A7D-051470738C0F}"/>
              </a:ext>
            </a:extLst>
          </p:cNvPr>
          <p:cNvSpPr txBox="1"/>
          <p:nvPr/>
        </p:nvSpPr>
        <p:spPr>
          <a:xfrm>
            <a:off x="216904" y="3008119"/>
            <a:ext cx="11207960" cy="830997"/>
          </a:xfrm>
          <a:prstGeom prst="rect">
            <a:avLst/>
          </a:prstGeom>
          <a:noFill/>
        </p:spPr>
        <p:txBody>
          <a:bodyPr wrap="square" rtlCol="0">
            <a:spAutoFit/>
          </a:bodyPr>
          <a:lstStyle/>
          <a:p>
            <a:pPr marL="342900" indent="-342900">
              <a:buFont typeface="Arial" panose="020B0604020202020204" pitchFamily="34" charset="0"/>
              <a:buChar char="•"/>
            </a:pPr>
            <a:r>
              <a:rPr lang="it-IT" sz="2400" b="1" dirty="0" err="1">
                <a:latin typeface="Century Schoolbook" panose="02040604050505020304" pitchFamily="18" charset="0"/>
                <a:cs typeface="Times New Roman" panose="02020603050405020304" pitchFamily="18" charset="0"/>
              </a:rPr>
              <a:t>ChatSponsor</a:t>
            </a:r>
            <a:r>
              <a:rPr lang="it-IT"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to implement a chat feature that allows users to communicate with her/his sponsor to provide advice and assistance in times of needs.</a:t>
            </a:r>
            <a:endParaRPr lang="it-IT" sz="2400" dirty="0">
              <a:latin typeface="Times New Roman" panose="02020603050405020304" pitchFamily="18" charset="0"/>
              <a:cs typeface="Times New Roman" panose="02020603050405020304" pitchFamily="18" charset="0"/>
            </a:endParaRPr>
          </a:p>
        </p:txBody>
      </p:sp>
      <p:sp>
        <p:nvSpPr>
          <p:cNvPr id="4" name="TextBox 1">
            <a:extLst>
              <a:ext uri="{FF2B5EF4-FFF2-40B4-BE49-F238E27FC236}">
                <a16:creationId xmlns:a16="http://schemas.microsoft.com/office/drawing/2014/main" id="{9829774D-7B05-B8EB-8189-A4A2E13800E1}"/>
              </a:ext>
            </a:extLst>
          </p:cNvPr>
          <p:cNvSpPr txBox="1"/>
          <p:nvPr/>
        </p:nvSpPr>
        <p:spPr>
          <a:xfrm>
            <a:off x="216904" y="4148404"/>
            <a:ext cx="11207960" cy="830997"/>
          </a:xfrm>
          <a:prstGeom prst="rect">
            <a:avLst/>
          </a:prstGeom>
          <a:noFill/>
        </p:spPr>
        <p:txBody>
          <a:bodyPr wrap="square" rtlCol="0">
            <a:spAutoFit/>
          </a:bodyPr>
          <a:lstStyle/>
          <a:p>
            <a:pPr marL="342900" indent="-342900">
              <a:buFont typeface="Arial" panose="020B0604020202020204" pitchFamily="34" charset="0"/>
              <a:buChar char="•"/>
            </a:pPr>
            <a:r>
              <a:rPr lang="it-IT" sz="2400" b="1" dirty="0">
                <a:latin typeface="Century Schoolbook" panose="02040604050505020304" pitchFamily="18" charset="0"/>
                <a:cs typeface="Times New Roman" panose="02020603050405020304" pitchFamily="18" charset="0"/>
              </a:rPr>
              <a:t>Community</a:t>
            </a:r>
            <a:r>
              <a:rPr lang="it-IT"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to implement a chat feature that allows users to communicate with her/his anonymous friends of ex-alcoholic support group.</a:t>
            </a:r>
            <a:endParaRPr lang="it-IT" sz="2400" dirty="0">
              <a:latin typeface="Times New Roman" panose="02020603050405020304" pitchFamily="18" charset="0"/>
              <a:cs typeface="Times New Roman" panose="02020603050405020304" pitchFamily="18" charset="0"/>
            </a:endParaRPr>
          </a:p>
        </p:txBody>
      </p:sp>
      <p:sp>
        <p:nvSpPr>
          <p:cNvPr id="5" name="Google Shape;189;p26">
            <a:extLst>
              <a:ext uri="{FF2B5EF4-FFF2-40B4-BE49-F238E27FC236}">
                <a16:creationId xmlns:a16="http://schemas.microsoft.com/office/drawing/2014/main" id="{6E0DF57C-F6A5-8D97-EE48-65744E28A780}"/>
              </a:ext>
            </a:extLst>
          </p:cNvPr>
          <p:cNvSpPr txBox="1"/>
          <p:nvPr/>
        </p:nvSpPr>
        <p:spPr>
          <a:xfrm>
            <a:off x="216904" y="312036"/>
            <a:ext cx="9168396" cy="830956"/>
          </a:xfrm>
          <a:prstGeom prst="rect">
            <a:avLst/>
          </a:prstGeom>
          <a:noFill/>
          <a:ln>
            <a:noFill/>
          </a:ln>
        </p:spPr>
        <p:txBody>
          <a:bodyPr spcFirstLastPara="1" wrap="square" lIns="91425" tIns="45700" rIns="91425" bIns="45700" anchor="t" anchorCtr="0">
            <a:spAutoFit/>
          </a:bodyPr>
          <a:lstStyle/>
          <a:p>
            <a:pPr marR="0" lvl="0" algn="l" rtl="0">
              <a:lnSpc>
                <a:spcPct val="100000"/>
              </a:lnSpc>
              <a:spcBef>
                <a:spcPts val="0"/>
              </a:spcBef>
              <a:spcAft>
                <a:spcPts val="0"/>
              </a:spcAft>
              <a:buClr>
                <a:srgbClr val="000000"/>
              </a:buClr>
              <a:buSzPts val="3800"/>
            </a:pPr>
            <a:r>
              <a:rPr lang="it-IT" sz="4800" b="1" i="0" u="none" strike="noStrike" cap="none" dirty="0">
                <a:solidFill>
                  <a:schemeClr val="lt1"/>
                </a:solidFill>
                <a:latin typeface="Arial"/>
                <a:ea typeface="Arial"/>
                <a:cs typeface="Arial"/>
                <a:sym typeface="Arial"/>
              </a:rPr>
              <a:t>F</a:t>
            </a:r>
            <a:r>
              <a:rPr lang="it-IT" sz="4800" b="1" dirty="0">
                <a:solidFill>
                  <a:schemeClr val="lt1"/>
                </a:solidFill>
              </a:rPr>
              <a:t>uture developments</a:t>
            </a:r>
            <a:endParaRPr sz="3800" b="1"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484730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down)">
                                      <p:cBhvr>
                                        <p:cTn id="8" dur="500"/>
                                        <p:tgtEl>
                                          <p:spTgt spid="2"/>
                                        </p:tgtEl>
                                      </p:cBhvr>
                                    </p:animEffect>
                                  </p:childTnLst>
                                </p:cTn>
                              </p:par>
                            </p:childTnLst>
                          </p:cTn>
                        </p:par>
                        <p:par>
                          <p:cTn id="9" fill="hold">
                            <p:stCondLst>
                              <p:cond delay="500"/>
                            </p:stCondLst>
                            <p:childTnLst>
                              <p:par>
                                <p:cTn id="10" presetID="12" presetClass="entr" presetSubtype="1"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p:tgtEl>
                                          <p:spTgt spid="3"/>
                                        </p:tgtEl>
                                        <p:attrNameLst>
                                          <p:attrName>ppt_y</p:attrName>
                                        </p:attrNameLst>
                                      </p:cBhvr>
                                      <p:tavLst>
                                        <p:tav tm="0">
                                          <p:val>
                                            <p:strVal val="#ppt_y-#ppt_h*1.125000"/>
                                          </p:val>
                                        </p:tav>
                                        <p:tav tm="100000">
                                          <p:val>
                                            <p:strVal val="#ppt_y"/>
                                          </p:val>
                                        </p:tav>
                                      </p:tavLst>
                                    </p:anim>
                                    <p:animEffect transition="in" filter="wipe(down)">
                                      <p:cBhvr>
                                        <p:cTn id="13" dur="500"/>
                                        <p:tgtEl>
                                          <p:spTgt spid="3"/>
                                        </p:tgtEl>
                                      </p:cBhvr>
                                    </p:animEffect>
                                  </p:childTnLst>
                                </p:cTn>
                              </p:par>
                            </p:childTnLst>
                          </p:cTn>
                        </p:par>
                        <p:par>
                          <p:cTn id="14" fill="hold">
                            <p:stCondLst>
                              <p:cond delay="1000"/>
                            </p:stCondLst>
                            <p:childTnLst>
                              <p:par>
                                <p:cTn id="15" presetID="12" presetClass="entr" presetSubtype="1"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p:tgtEl>
                                          <p:spTgt spid="4"/>
                                        </p:tgtEl>
                                        <p:attrNameLst>
                                          <p:attrName>ppt_y</p:attrName>
                                        </p:attrNameLst>
                                      </p:cBhvr>
                                      <p:tavLst>
                                        <p:tav tm="0">
                                          <p:val>
                                            <p:strVal val="#ppt_y-#ppt_h*1.125000"/>
                                          </p:val>
                                        </p:tav>
                                        <p:tav tm="100000">
                                          <p:val>
                                            <p:strVal val="#ppt_y"/>
                                          </p:val>
                                        </p:tav>
                                      </p:tavLst>
                                    </p:anim>
                                    <p:animEffect transition="in" filter="wipe(down)">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accent4"/>
            </a:gs>
            <a:gs pos="100000">
              <a:srgbClr val="F8F8F8"/>
            </a:gs>
          </a:gsLst>
          <a:lin ang="2700006" scaled="0"/>
        </a:gradFill>
        <a:effectLst/>
      </p:bgPr>
    </p:bg>
    <p:spTree>
      <p:nvGrpSpPr>
        <p:cNvPr id="1" name="Shape 83"/>
        <p:cNvGrpSpPr/>
        <p:nvPr/>
      </p:nvGrpSpPr>
      <p:grpSpPr>
        <a:xfrm>
          <a:off x="0" y="0"/>
          <a:ext cx="0" cy="0"/>
          <a:chOff x="0" y="0"/>
          <a:chExt cx="0" cy="0"/>
        </a:xfrm>
      </p:grpSpPr>
      <p:pic>
        <p:nvPicPr>
          <p:cNvPr id="84" name="Google Shape;84;p1"/>
          <p:cNvPicPr preferRelativeResize="0"/>
          <p:nvPr/>
        </p:nvPicPr>
        <p:blipFill>
          <a:blip r:embed="rId3">
            <a:alphaModFix amt="50000"/>
          </a:blip>
          <a:stretch>
            <a:fillRect/>
          </a:stretch>
        </p:blipFill>
        <p:spPr>
          <a:xfrm>
            <a:off x="10117175" y="4875425"/>
            <a:ext cx="1831000" cy="1831025"/>
          </a:xfrm>
          <a:prstGeom prst="rect">
            <a:avLst/>
          </a:prstGeom>
          <a:noFill/>
          <a:ln>
            <a:noFill/>
          </a:ln>
        </p:spPr>
      </p:pic>
      <p:sp>
        <p:nvSpPr>
          <p:cNvPr id="85" name="Google Shape;85;p1"/>
          <p:cNvSpPr/>
          <p:nvPr/>
        </p:nvSpPr>
        <p:spPr>
          <a:xfrm>
            <a:off x="5042477" y="2870213"/>
            <a:ext cx="5434300" cy="805308"/>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1000"/>
              </a:spcAft>
              <a:buClr>
                <a:srgbClr val="000000"/>
              </a:buClr>
              <a:buSzTx/>
              <a:buFont typeface="Arial"/>
              <a:buNone/>
              <a:tabLst/>
              <a:defRPr/>
            </a:pPr>
            <a:r>
              <a:rPr kumimoji="0" lang="en-GB" sz="3800" b="1" i="1" u="none" strike="noStrike" kern="0" cap="none" spc="0" normalizeH="0" baseline="0" noProof="0" dirty="0">
                <a:ln>
                  <a:noFill/>
                </a:ln>
                <a:solidFill>
                  <a:srgbClr val="156082"/>
                </a:solidFill>
                <a:effectLst/>
                <a:uLnTx/>
                <a:uFillTx/>
                <a:latin typeface="Times New Roman"/>
                <a:ea typeface="Times New Roman"/>
                <a:cs typeface="Times New Roman"/>
                <a:sym typeface="Times New Roman"/>
              </a:rPr>
              <a:t>Thanks for your attention</a:t>
            </a:r>
            <a:endParaRPr kumimoji="0" lang="en-GB" sz="2500" b="0" i="1" u="none" strike="noStrike" kern="0" cap="none" spc="0" normalizeH="0" baseline="0" noProof="0" dirty="0">
              <a:ln>
                <a:noFill/>
              </a:ln>
              <a:solidFill>
                <a:srgbClr val="156082"/>
              </a:solidFill>
              <a:effectLst/>
              <a:uLnTx/>
              <a:uFillTx/>
              <a:latin typeface="Times New Roman"/>
              <a:ea typeface="Times New Roman"/>
              <a:cs typeface="Times New Roman"/>
              <a:sym typeface="Times New Roman"/>
            </a:endParaRPr>
          </a:p>
        </p:txBody>
      </p:sp>
      <p:pic>
        <p:nvPicPr>
          <p:cNvPr id="86" name="Google Shape;86;p1" descr="Alcohol addiction concept icon&#10;&#10;Description automatically generated"/>
          <p:cNvPicPr preferRelativeResize="0"/>
          <p:nvPr/>
        </p:nvPicPr>
        <p:blipFill rotWithShape="1">
          <a:blip r:embed="rId4">
            <a:alphaModFix/>
          </a:blip>
          <a:srcRect l="19324" t="12732" r="20210" b="33096"/>
          <a:stretch/>
        </p:blipFill>
        <p:spPr>
          <a:xfrm>
            <a:off x="370375" y="1609350"/>
            <a:ext cx="4062000" cy="3639300"/>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2" name="Google Shape;89;p1">
            <a:extLst>
              <a:ext uri="{FF2B5EF4-FFF2-40B4-BE49-F238E27FC236}">
                <a16:creationId xmlns:a16="http://schemas.microsoft.com/office/drawing/2014/main" id="{A70D0DE3-1C0C-B22B-EBF3-9086953939E8}"/>
              </a:ext>
            </a:extLst>
          </p:cNvPr>
          <p:cNvSpPr txBox="1"/>
          <p:nvPr/>
        </p:nvSpPr>
        <p:spPr>
          <a:xfrm>
            <a:off x="4605710" y="3432686"/>
            <a:ext cx="7089600" cy="774541"/>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000"/>
              </a:spcAft>
              <a:buClr>
                <a:schemeClr val="dk1"/>
              </a:buClr>
              <a:buFont typeface="Arial"/>
              <a:buNone/>
            </a:pPr>
            <a:r>
              <a:rPr lang="it-IT" sz="3000" i="1" dirty="0">
                <a:solidFill>
                  <a:schemeClr val="accent1"/>
                </a:solidFill>
                <a:latin typeface="Times New Roman"/>
                <a:ea typeface="Times New Roman"/>
                <a:cs typeface="Times New Roman"/>
                <a:sym typeface="Times New Roman"/>
              </a:rPr>
              <a:t>Stay the Course, </a:t>
            </a:r>
            <a:r>
              <a:rPr lang="it-IT" sz="3000" i="1" dirty="0" err="1">
                <a:solidFill>
                  <a:schemeClr val="accent1"/>
                </a:solidFill>
                <a:latin typeface="Times New Roman"/>
                <a:ea typeface="Times New Roman"/>
                <a:cs typeface="Times New Roman"/>
                <a:sym typeface="Times New Roman"/>
              </a:rPr>
              <a:t>trying</a:t>
            </a:r>
            <a:r>
              <a:rPr lang="it-IT" sz="3000" i="1" dirty="0">
                <a:solidFill>
                  <a:schemeClr val="accent1"/>
                </a:solidFill>
                <a:latin typeface="Times New Roman"/>
                <a:ea typeface="Times New Roman"/>
                <a:cs typeface="Times New Roman"/>
                <a:sym typeface="Times New Roman"/>
              </a:rPr>
              <a:t> to do </a:t>
            </a:r>
            <a:r>
              <a:rPr lang="it-IT" sz="3000" i="1" dirty="0" err="1">
                <a:solidFill>
                  <a:schemeClr val="accent1"/>
                </a:solidFill>
                <a:latin typeface="Times New Roman"/>
                <a:ea typeface="Times New Roman"/>
                <a:cs typeface="Times New Roman"/>
                <a:sym typeface="Times New Roman"/>
              </a:rPr>
              <a:t>your</a:t>
            </a:r>
            <a:r>
              <a:rPr lang="it-IT" sz="3000" i="1" dirty="0">
                <a:solidFill>
                  <a:schemeClr val="accent1"/>
                </a:solidFill>
                <a:latin typeface="Times New Roman"/>
                <a:ea typeface="Times New Roman"/>
                <a:cs typeface="Times New Roman"/>
                <a:sym typeface="Times New Roman"/>
              </a:rPr>
              <a:t> best!</a:t>
            </a:r>
            <a:endParaRPr sz="3000" dirty="0">
              <a:solidFill>
                <a:schemeClr val="dk1"/>
              </a:solidFill>
            </a:endParaRPr>
          </a:p>
        </p:txBody>
      </p:sp>
    </p:spTree>
    <p:extLst>
      <p:ext uri="{BB962C8B-B14F-4D97-AF65-F5344CB8AC3E}">
        <p14:creationId xmlns:p14="http://schemas.microsoft.com/office/powerpoint/2010/main" val="2999214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alpha val="67843"/>
          </a:schemeClr>
        </a:solidFill>
        <a:effectLst/>
      </p:bgPr>
    </p:bg>
    <p:spTree>
      <p:nvGrpSpPr>
        <p:cNvPr id="1" name="Shape 103"/>
        <p:cNvGrpSpPr/>
        <p:nvPr/>
      </p:nvGrpSpPr>
      <p:grpSpPr>
        <a:xfrm>
          <a:off x="0" y="0"/>
          <a:ext cx="0" cy="0"/>
          <a:chOff x="0" y="0"/>
          <a:chExt cx="0" cy="0"/>
        </a:xfrm>
      </p:grpSpPr>
      <p:sp>
        <p:nvSpPr>
          <p:cNvPr id="104" name="Google Shape;104;p21"/>
          <p:cNvSpPr txBox="1"/>
          <p:nvPr/>
        </p:nvSpPr>
        <p:spPr>
          <a:xfrm>
            <a:off x="0" y="265814"/>
            <a:ext cx="12192000" cy="923400"/>
          </a:xfrm>
          <a:prstGeom prst="rect">
            <a:avLst/>
          </a:prstGeom>
          <a:solidFill>
            <a:schemeClr val="accent4"/>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p:txBody>
      </p:sp>
      <p:sp>
        <p:nvSpPr>
          <p:cNvPr id="105" name="Google Shape;105;p21"/>
          <p:cNvSpPr txBox="1"/>
          <p:nvPr/>
        </p:nvSpPr>
        <p:spPr>
          <a:xfrm>
            <a:off x="216904" y="291358"/>
            <a:ext cx="4029739" cy="83095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it-IT" sz="4800" b="1" i="0" u="none" strike="noStrike" cap="none" dirty="0">
                <a:solidFill>
                  <a:schemeClr val="lt1"/>
                </a:solidFill>
                <a:latin typeface="Arial"/>
                <a:ea typeface="Arial"/>
                <a:cs typeface="Arial"/>
                <a:sym typeface="Arial"/>
              </a:rPr>
              <a:t>      </a:t>
            </a:r>
            <a:r>
              <a:rPr lang="it-IT" sz="4800" b="1" dirty="0">
                <a:solidFill>
                  <a:schemeClr val="lt1"/>
                </a:solidFill>
              </a:rPr>
              <a:t>The</a:t>
            </a:r>
            <a:r>
              <a:rPr lang="it-IT" sz="4800" b="1" i="0" u="none" strike="noStrike" cap="none" dirty="0">
                <a:solidFill>
                  <a:schemeClr val="lt1"/>
                </a:solidFill>
                <a:latin typeface="Arial"/>
                <a:ea typeface="Arial"/>
                <a:cs typeface="Arial"/>
                <a:sym typeface="Arial"/>
              </a:rPr>
              <a:t> task</a:t>
            </a:r>
            <a:endParaRPr sz="3800" b="1" i="0" u="none" strike="noStrike" cap="none" dirty="0">
              <a:solidFill>
                <a:schemeClr val="lt1"/>
              </a:solidFill>
              <a:latin typeface="Arial"/>
              <a:ea typeface="Arial"/>
              <a:cs typeface="Arial"/>
              <a:sym typeface="Arial"/>
            </a:endParaRPr>
          </a:p>
        </p:txBody>
      </p:sp>
      <p:sp>
        <p:nvSpPr>
          <p:cNvPr id="106" name="Google Shape;106;p21"/>
          <p:cNvSpPr/>
          <p:nvPr/>
        </p:nvSpPr>
        <p:spPr>
          <a:xfrm>
            <a:off x="266645" y="516336"/>
            <a:ext cx="495300" cy="359964"/>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07" name="Google Shape;107;p21"/>
          <p:cNvSpPr/>
          <p:nvPr/>
        </p:nvSpPr>
        <p:spPr>
          <a:xfrm>
            <a:off x="660345" y="529036"/>
            <a:ext cx="495300" cy="359964"/>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08" name="Google Shape;108;p21"/>
          <p:cNvSpPr txBox="1"/>
          <p:nvPr/>
        </p:nvSpPr>
        <p:spPr>
          <a:xfrm>
            <a:off x="216900" y="1972900"/>
            <a:ext cx="9143100" cy="830956"/>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None/>
            </a:pPr>
            <a:r>
              <a:rPr lang="it-IT" sz="2400" dirty="0" err="1">
                <a:latin typeface="Times New Roman"/>
                <a:ea typeface="Times New Roman"/>
                <a:cs typeface="Times New Roman"/>
                <a:sym typeface="Times New Roman"/>
              </a:rPr>
              <a:t>A</a:t>
            </a:r>
            <a:r>
              <a:rPr lang="it-IT" sz="2400" i="0" u="none" strike="noStrike" cap="none" dirty="0" err="1">
                <a:solidFill>
                  <a:srgbClr val="000000"/>
                </a:solidFill>
                <a:latin typeface="Times New Roman"/>
                <a:ea typeface="Times New Roman"/>
                <a:cs typeface="Times New Roman"/>
                <a:sym typeface="Times New Roman"/>
              </a:rPr>
              <a:t>ctual</a:t>
            </a:r>
            <a:r>
              <a:rPr lang="it-IT" sz="2400" dirty="0">
                <a:latin typeface="Times New Roman"/>
                <a:ea typeface="Times New Roman"/>
                <a:cs typeface="Times New Roman"/>
                <a:sym typeface="Times New Roman"/>
              </a:rPr>
              <a:t> </a:t>
            </a:r>
            <a:r>
              <a:rPr lang="it-IT" sz="2400" i="0" u="none" strike="noStrike" cap="none" dirty="0">
                <a:solidFill>
                  <a:srgbClr val="000000"/>
                </a:solidFill>
                <a:latin typeface="Times New Roman"/>
                <a:ea typeface="Times New Roman"/>
                <a:cs typeface="Times New Roman"/>
                <a:sym typeface="Times New Roman"/>
              </a:rPr>
              <a:t>challenge  </a:t>
            </a:r>
            <a:r>
              <a:rPr lang="it-IT" sz="2400" dirty="0">
                <a:latin typeface="Times New Roman"/>
                <a:ea typeface="Times New Roman"/>
                <a:cs typeface="Times New Roman"/>
                <a:sym typeface="Times New Roman"/>
              </a:rPr>
              <a:t>              </a:t>
            </a:r>
            <a:r>
              <a:rPr lang="it-IT" sz="2400" dirty="0" err="1">
                <a:latin typeface="Times New Roman"/>
                <a:ea typeface="Times New Roman"/>
                <a:cs typeface="Times New Roman"/>
                <a:sym typeface="Times New Roman"/>
              </a:rPr>
              <a:t>maintain</a:t>
            </a:r>
            <a:r>
              <a:rPr lang="it-IT" sz="2400" i="0" u="none" strike="noStrike" cap="none" dirty="0">
                <a:solidFill>
                  <a:srgbClr val="000000"/>
                </a:solidFill>
                <a:latin typeface="Times New Roman"/>
                <a:ea typeface="Times New Roman"/>
                <a:cs typeface="Times New Roman"/>
                <a:sym typeface="Times New Roman"/>
              </a:rPr>
              <a:t> the</a:t>
            </a:r>
            <a:r>
              <a:rPr lang="it-IT" sz="2400" dirty="0">
                <a:latin typeface="Times New Roman"/>
                <a:ea typeface="Times New Roman"/>
                <a:cs typeface="Times New Roman"/>
                <a:sym typeface="Times New Roman"/>
              </a:rPr>
              <a:t> </a:t>
            </a:r>
            <a:r>
              <a:rPr lang="it-IT" sz="2400" i="0" u="none" strike="noStrike" cap="none" dirty="0">
                <a:solidFill>
                  <a:srgbClr val="000000"/>
                </a:solidFill>
                <a:latin typeface="Times New Roman"/>
                <a:ea typeface="Times New Roman"/>
                <a:cs typeface="Times New Roman"/>
                <a:sym typeface="Times New Roman"/>
              </a:rPr>
              <a:t>treatment success</a:t>
            </a:r>
            <a:endParaRPr sz="2400" i="0" u="none" strike="noStrike" cap="none" dirty="0">
              <a:solidFill>
                <a:srgbClr val="000000"/>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None/>
            </a:pPr>
            <a:r>
              <a:rPr lang="it-IT" sz="2400" i="0" u="none" strike="noStrike" cap="none" dirty="0" err="1">
                <a:solidFill>
                  <a:srgbClr val="000000"/>
                </a:solidFill>
                <a:latin typeface="Times New Roman"/>
                <a:ea typeface="Times New Roman"/>
                <a:cs typeface="Times New Roman"/>
                <a:sym typeface="Times New Roman"/>
              </a:rPr>
              <a:t>into</a:t>
            </a:r>
            <a:r>
              <a:rPr lang="it-IT" sz="2400" i="0" u="none" strike="noStrike" cap="none" dirty="0">
                <a:solidFill>
                  <a:srgbClr val="000000"/>
                </a:solidFill>
                <a:latin typeface="Times New Roman"/>
                <a:ea typeface="Times New Roman"/>
                <a:cs typeface="Times New Roman"/>
                <a:sym typeface="Times New Roman"/>
              </a:rPr>
              <a:t> </a:t>
            </a:r>
            <a:r>
              <a:rPr lang="it-IT" sz="2400" b="1" i="0" u="none" strike="noStrike" cap="none" dirty="0" err="1">
                <a:solidFill>
                  <a:srgbClr val="000000"/>
                </a:solidFill>
                <a:latin typeface="Times New Roman"/>
                <a:ea typeface="Times New Roman"/>
                <a:cs typeface="Times New Roman"/>
                <a:sym typeface="Times New Roman"/>
              </a:rPr>
              <a:t>everyday</a:t>
            </a:r>
            <a:r>
              <a:rPr lang="it-IT" sz="2400" b="1" i="0" u="none" strike="noStrike" cap="none" dirty="0">
                <a:solidFill>
                  <a:srgbClr val="000000"/>
                </a:solidFill>
                <a:latin typeface="Times New Roman"/>
                <a:ea typeface="Times New Roman"/>
                <a:cs typeface="Times New Roman"/>
                <a:sym typeface="Times New Roman"/>
              </a:rPr>
              <a:t> life</a:t>
            </a:r>
            <a:r>
              <a:rPr lang="it-IT" sz="2400" dirty="0">
                <a:latin typeface="Times New Roman"/>
                <a:ea typeface="Times New Roman"/>
                <a:cs typeface="Times New Roman"/>
                <a:sym typeface="Times New Roman"/>
              </a:rPr>
              <a:t>, </a:t>
            </a:r>
            <a:r>
              <a:rPr lang="it-IT" sz="2400" dirty="0" err="1">
                <a:latin typeface="Times New Roman"/>
                <a:ea typeface="Times New Roman"/>
                <a:cs typeface="Times New Roman"/>
                <a:sym typeface="Times New Roman"/>
              </a:rPr>
              <a:t>as</a:t>
            </a:r>
            <a:r>
              <a:rPr lang="it-IT" sz="2400" dirty="0">
                <a:latin typeface="Times New Roman"/>
                <a:ea typeface="Times New Roman"/>
                <a:cs typeface="Times New Roman"/>
                <a:sym typeface="Times New Roman"/>
              </a:rPr>
              <a:t> </a:t>
            </a:r>
            <a:r>
              <a:rPr lang="it-IT" sz="2400" dirty="0" err="1">
                <a:latin typeface="Times New Roman"/>
                <a:ea typeface="Times New Roman"/>
                <a:cs typeface="Times New Roman"/>
                <a:sym typeface="Times New Roman"/>
              </a:rPr>
              <a:t>many</a:t>
            </a:r>
            <a:r>
              <a:rPr lang="it-IT" sz="2400" dirty="0">
                <a:latin typeface="Times New Roman"/>
                <a:ea typeface="Times New Roman"/>
                <a:cs typeface="Times New Roman"/>
                <a:sym typeface="Times New Roman"/>
              </a:rPr>
              <a:t> </a:t>
            </a:r>
            <a:r>
              <a:rPr lang="it-IT" sz="2400" dirty="0" err="1">
                <a:latin typeface="Times New Roman"/>
                <a:ea typeface="Times New Roman"/>
                <a:cs typeface="Times New Roman"/>
                <a:sym typeface="Times New Roman"/>
              </a:rPr>
              <a:t>patients</a:t>
            </a:r>
            <a:r>
              <a:rPr lang="it-IT" sz="2400" dirty="0">
                <a:latin typeface="Times New Roman"/>
                <a:ea typeface="Times New Roman"/>
                <a:cs typeface="Times New Roman"/>
                <a:sym typeface="Times New Roman"/>
              </a:rPr>
              <a:t> relapse </a:t>
            </a:r>
            <a:r>
              <a:rPr lang="it-IT" sz="2400" dirty="0" err="1">
                <a:latin typeface="Times New Roman"/>
                <a:ea typeface="Times New Roman"/>
                <a:cs typeface="Times New Roman"/>
                <a:sym typeface="Times New Roman"/>
              </a:rPr>
              <a:t>without</a:t>
            </a:r>
            <a:r>
              <a:rPr lang="it-IT" sz="2400" dirty="0">
                <a:latin typeface="Times New Roman"/>
                <a:ea typeface="Times New Roman"/>
                <a:cs typeface="Times New Roman"/>
                <a:sym typeface="Times New Roman"/>
              </a:rPr>
              <a:t> </a:t>
            </a:r>
            <a:r>
              <a:rPr lang="it-IT" sz="2400" dirty="0" err="1">
                <a:latin typeface="Times New Roman"/>
                <a:ea typeface="Times New Roman"/>
                <a:cs typeface="Times New Roman"/>
                <a:sym typeface="Times New Roman"/>
              </a:rPr>
              <a:t>ongoing</a:t>
            </a:r>
            <a:r>
              <a:rPr lang="it-IT" sz="2400" dirty="0">
                <a:latin typeface="Times New Roman"/>
                <a:ea typeface="Times New Roman"/>
                <a:cs typeface="Times New Roman"/>
                <a:sym typeface="Times New Roman"/>
              </a:rPr>
              <a:t> support.</a:t>
            </a:r>
          </a:p>
        </p:txBody>
      </p:sp>
      <p:sp>
        <p:nvSpPr>
          <p:cNvPr id="109" name="Google Shape;109;p21"/>
          <p:cNvSpPr/>
          <p:nvPr/>
        </p:nvSpPr>
        <p:spPr>
          <a:xfrm>
            <a:off x="2591475" y="2085850"/>
            <a:ext cx="742500" cy="272400"/>
          </a:xfrm>
          <a:prstGeom prst="rightArrow">
            <a:avLst>
              <a:gd name="adj1" fmla="val 50000"/>
              <a:gd name="adj2" fmla="val 50000"/>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11" name="Google Shape;111;p21"/>
          <p:cNvPicPr preferRelativeResize="0"/>
          <p:nvPr/>
        </p:nvPicPr>
        <p:blipFill rotWithShape="1">
          <a:blip r:embed="rId3">
            <a:alphaModFix/>
          </a:blip>
          <a:srcRect l="20896" t="10059" r="18338" b="22649"/>
          <a:stretch/>
        </p:blipFill>
        <p:spPr>
          <a:xfrm>
            <a:off x="9482175" y="1711317"/>
            <a:ext cx="1315200" cy="1292100"/>
          </a:xfrm>
          <a:prstGeom prst="roundRect">
            <a:avLst>
              <a:gd name="adj" fmla="val 20814"/>
            </a:avLst>
          </a:prstGeom>
          <a:noFill/>
          <a:ln>
            <a:noFill/>
          </a:ln>
          <a:effectLst>
            <a:outerShdw blurRad="57150" dist="66675" dir="8460000" algn="bl" rotWithShape="0">
              <a:srgbClr val="000000">
                <a:alpha val="45000"/>
              </a:srgbClr>
            </a:outerShdw>
            <a:reflection stA="7000" endPos="30000" dist="38100" dir="5400000" fadeDir="5400012" sy="-100000" algn="bl" rotWithShape="0"/>
          </a:effectLst>
        </p:spPr>
      </p:pic>
      <p:pic>
        <p:nvPicPr>
          <p:cNvPr id="112" name="Google Shape;112;p21"/>
          <p:cNvPicPr preferRelativeResize="0"/>
          <p:nvPr/>
        </p:nvPicPr>
        <p:blipFill rotWithShape="1">
          <a:blip r:embed="rId4">
            <a:alphaModFix/>
          </a:blip>
          <a:srcRect l="13882" t="9233" r="14922" b="24528"/>
          <a:stretch/>
        </p:blipFill>
        <p:spPr>
          <a:xfrm>
            <a:off x="10608675" y="3806040"/>
            <a:ext cx="1315200" cy="1292100"/>
          </a:xfrm>
          <a:prstGeom prst="roundRect">
            <a:avLst>
              <a:gd name="adj" fmla="val 16667"/>
            </a:avLst>
          </a:prstGeom>
          <a:noFill/>
          <a:ln>
            <a:noFill/>
          </a:ln>
          <a:effectLst>
            <a:outerShdw blurRad="57150" dist="66675" dir="8460000" algn="bl" rotWithShape="0">
              <a:srgbClr val="000000">
                <a:alpha val="46000"/>
              </a:srgbClr>
            </a:outerShdw>
          </a:effectLst>
        </p:spPr>
      </p:pic>
      <p:sp>
        <p:nvSpPr>
          <p:cNvPr id="4" name="Google Shape;108;p21">
            <a:extLst>
              <a:ext uri="{FF2B5EF4-FFF2-40B4-BE49-F238E27FC236}">
                <a16:creationId xmlns:a16="http://schemas.microsoft.com/office/drawing/2014/main" id="{3F8F0547-5B16-6809-1AE6-1BC95F74E53E}"/>
              </a:ext>
            </a:extLst>
          </p:cNvPr>
          <p:cNvSpPr txBox="1"/>
          <p:nvPr/>
        </p:nvSpPr>
        <p:spPr>
          <a:xfrm>
            <a:off x="266645" y="3827490"/>
            <a:ext cx="9143100" cy="1200288"/>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None/>
            </a:pPr>
            <a:r>
              <a:rPr lang="en-GB" sz="2400" i="0" u="none" strike="noStrike" cap="none" dirty="0">
                <a:solidFill>
                  <a:srgbClr val="000000"/>
                </a:solidFill>
                <a:latin typeface="Times New Roman"/>
                <a:ea typeface="Times New Roman"/>
                <a:cs typeface="Times New Roman"/>
                <a:sym typeface="Times New Roman"/>
              </a:rPr>
              <a:t>App-based interventions        </a:t>
            </a:r>
            <a:r>
              <a:rPr lang="en-GB" sz="2400" b="1" i="0" u="none" strike="noStrike" cap="none" dirty="0">
                <a:solidFill>
                  <a:srgbClr val="000000"/>
                </a:solidFill>
                <a:latin typeface="Times New Roman"/>
                <a:ea typeface="Times New Roman"/>
                <a:cs typeface="Times New Roman"/>
                <a:sym typeface="Times New Roman"/>
              </a:rPr>
              <a:t>strengthen </a:t>
            </a:r>
            <a:r>
              <a:rPr lang="en-GB" sz="2400" i="0" u="none" strike="noStrike" cap="none" dirty="0">
                <a:solidFill>
                  <a:srgbClr val="000000"/>
                </a:solidFill>
                <a:latin typeface="Times New Roman"/>
                <a:ea typeface="Times New Roman"/>
                <a:cs typeface="Times New Roman"/>
                <a:sym typeface="Times New Roman"/>
              </a:rPr>
              <a:t>the prevention and the treatment of harmful abuse of alcohol, offering </a:t>
            </a:r>
            <a:r>
              <a:rPr lang="en-GB" sz="2400" dirty="0">
                <a:latin typeface="Times New Roman"/>
                <a:ea typeface="Times New Roman"/>
                <a:cs typeface="Times New Roman"/>
                <a:sym typeface="Times New Roman"/>
              </a:rPr>
              <a:t>a sustained </a:t>
            </a:r>
            <a:r>
              <a:rPr lang="en-GB" sz="2400" i="0" u="none" strike="noStrike" cap="none" dirty="0">
                <a:solidFill>
                  <a:srgbClr val="000000"/>
                </a:solidFill>
                <a:latin typeface="Times New Roman"/>
                <a:ea typeface="Times New Roman"/>
                <a:cs typeface="Times New Roman"/>
                <a:sym typeface="Times New Roman"/>
              </a:rPr>
              <a:t>and portable support system after </a:t>
            </a:r>
            <a:r>
              <a:rPr lang="en-GB" sz="2400" dirty="0">
                <a:latin typeface="Times New Roman"/>
                <a:ea typeface="Times New Roman"/>
                <a:cs typeface="Times New Roman"/>
                <a:sym typeface="Times New Roman"/>
              </a:rPr>
              <a:t>hospital-based </a:t>
            </a:r>
            <a:r>
              <a:rPr lang="en-GB" sz="2400" i="0" u="none" strike="noStrike" cap="none" dirty="0">
                <a:solidFill>
                  <a:srgbClr val="000000"/>
                </a:solidFill>
                <a:latin typeface="Times New Roman"/>
                <a:ea typeface="Times New Roman"/>
                <a:cs typeface="Times New Roman"/>
                <a:sym typeface="Times New Roman"/>
              </a:rPr>
              <a:t>treatment.</a:t>
            </a:r>
            <a:endParaRPr lang="en-GB" sz="2400" dirty="0">
              <a:latin typeface="Times New Roman"/>
              <a:ea typeface="Times New Roman"/>
              <a:cs typeface="Times New Roman"/>
              <a:sym typeface="Times New Roman"/>
            </a:endParaRPr>
          </a:p>
        </p:txBody>
      </p:sp>
      <p:sp>
        <p:nvSpPr>
          <p:cNvPr id="110" name="Google Shape;110;p21"/>
          <p:cNvSpPr/>
          <p:nvPr/>
        </p:nvSpPr>
        <p:spPr>
          <a:xfrm>
            <a:off x="3734475" y="3914650"/>
            <a:ext cx="742500" cy="272400"/>
          </a:xfrm>
          <a:prstGeom prst="rightArrow">
            <a:avLst>
              <a:gd name="adj1" fmla="val 50000"/>
              <a:gd name="adj2" fmla="val 50000"/>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250"/>
                                  </p:stCondLst>
                                  <p:childTnLst>
                                    <p:set>
                                      <p:cBhvr>
                                        <p:cTn id="6" dur="1" fill="hold">
                                          <p:stCondLst>
                                            <p:cond delay="0"/>
                                          </p:stCondLst>
                                        </p:cTn>
                                        <p:tgtEl>
                                          <p:spTgt spid="108"/>
                                        </p:tgtEl>
                                        <p:attrNameLst>
                                          <p:attrName>style.visibility</p:attrName>
                                        </p:attrNameLst>
                                      </p:cBhvr>
                                      <p:to>
                                        <p:strVal val="visible"/>
                                      </p:to>
                                    </p:set>
                                    <p:animEffect transition="in" filter="fade">
                                      <p:cBhvr>
                                        <p:cTn id="7" dur="500"/>
                                        <p:tgtEl>
                                          <p:spTgt spid="108"/>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109"/>
                                        </p:tgtEl>
                                        <p:attrNameLst>
                                          <p:attrName>style.visibility</p:attrName>
                                        </p:attrNameLst>
                                      </p:cBhvr>
                                      <p:to>
                                        <p:strVal val="visible"/>
                                      </p:to>
                                    </p:set>
                                    <p:animEffect transition="in" filter="fade">
                                      <p:cBhvr>
                                        <p:cTn id="10" dur="500"/>
                                        <p:tgtEl>
                                          <p:spTgt spid="109"/>
                                        </p:tgtEl>
                                      </p:cBhvr>
                                    </p:animEffect>
                                  </p:childTnLst>
                                </p:cTn>
                              </p:par>
                              <p:par>
                                <p:cTn id="11" presetID="10" presetClass="entr" presetSubtype="0" fill="hold" nodeType="withEffect">
                                  <p:stCondLst>
                                    <p:cond delay="250"/>
                                  </p:stCondLst>
                                  <p:childTnLst>
                                    <p:set>
                                      <p:cBhvr>
                                        <p:cTn id="12" dur="1" fill="hold">
                                          <p:stCondLst>
                                            <p:cond delay="0"/>
                                          </p:stCondLst>
                                        </p:cTn>
                                        <p:tgtEl>
                                          <p:spTgt spid="111"/>
                                        </p:tgtEl>
                                        <p:attrNameLst>
                                          <p:attrName>style.visibility</p:attrName>
                                        </p:attrNameLst>
                                      </p:cBhvr>
                                      <p:to>
                                        <p:strVal val="visible"/>
                                      </p:to>
                                    </p:set>
                                    <p:animEffect transition="in" filter="fade">
                                      <p:cBhvr>
                                        <p:cTn id="13" dur="500"/>
                                        <p:tgtEl>
                                          <p:spTgt spid="111"/>
                                        </p:tgtEl>
                                      </p:cBhvr>
                                    </p:animEffect>
                                  </p:childTnLst>
                                </p:cTn>
                              </p:par>
                            </p:childTnLst>
                          </p:cTn>
                        </p:par>
                        <p:par>
                          <p:cTn id="14" fill="hold">
                            <p:stCondLst>
                              <p:cond delay="750"/>
                            </p:stCondLst>
                            <p:childTnLst>
                              <p:par>
                                <p:cTn id="15" presetID="10" presetClass="entr" presetSubtype="0"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10"/>
                                        </p:tgtEl>
                                        <p:attrNameLst>
                                          <p:attrName>style.visibility</p:attrName>
                                        </p:attrNameLst>
                                      </p:cBhvr>
                                      <p:to>
                                        <p:strVal val="visible"/>
                                      </p:to>
                                    </p:set>
                                    <p:animEffect transition="in" filter="fade">
                                      <p:cBhvr>
                                        <p:cTn id="20" dur="500"/>
                                        <p:tgtEl>
                                          <p:spTgt spid="110"/>
                                        </p:tgtEl>
                                      </p:cBhvr>
                                    </p:animEffect>
                                  </p:childTnLst>
                                </p:cTn>
                              </p:par>
                              <p:par>
                                <p:cTn id="21" presetID="10" presetClass="entr" presetSubtype="0" fill="hold" nodeType="withEffect">
                                  <p:stCondLst>
                                    <p:cond delay="0"/>
                                  </p:stCondLst>
                                  <p:childTnLst>
                                    <p:set>
                                      <p:cBhvr>
                                        <p:cTn id="22" dur="1" fill="hold">
                                          <p:stCondLst>
                                            <p:cond delay="0"/>
                                          </p:stCondLst>
                                        </p:cTn>
                                        <p:tgtEl>
                                          <p:spTgt spid="112"/>
                                        </p:tgtEl>
                                        <p:attrNameLst>
                                          <p:attrName>style.visibility</p:attrName>
                                        </p:attrNameLst>
                                      </p:cBhvr>
                                      <p:to>
                                        <p:strVal val="visible"/>
                                      </p:to>
                                    </p:set>
                                    <p:animEffect transition="in" filter="fade">
                                      <p:cBhvr>
                                        <p:cTn id="23" dur="50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109" grpId="0" animBg="1"/>
      <p:bldP spid="4" grpId="0"/>
      <p:bldP spid="11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2"/>
          <p:cNvSpPr txBox="1"/>
          <p:nvPr/>
        </p:nvSpPr>
        <p:spPr>
          <a:xfrm>
            <a:off x="0" y="265825"/>
            <a:ext cx="12192000" cy="923400"/>
          </a:xfrm>
          <a:prstGeom prst="rect">
            <a:avLst/>
          </a:prstGeom>
          <a:solidFill>
            <a:schemeClr val="accent4"/>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p:txBody>
      </p:sp>
      <p:sp>
        <p:nvSpPr>
          <p:cNvPr id="118" name="Google Shape;118;p22"/>
          <p:cNvSpPr txBox="1"/>
          <p:nvPr/>
        </p:nvSpPr>
        <p:spPr>
          <a:xfrm>
            <a:off x="216904" y="291358"/>
            <a:ext cx="6793496" cy="83095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it-IT" sz="4800" b="1" i="0" u="none" strike="noStrike" cap="none">
                <a:solidFill>
                  <a:schemeClr val="lt1"/>
                </a:solidFill>
                <a:latin typeface="Arial"/>
                <a:ea typeface="Arial"/>
                <a:cs typeface="Arial"/>
                <a:sym typeface="Arial"/>
              </a:rPr>
              <a:t>         Our solution</a:t>
            </a:r>
            <a:endParaRPr sz="3800" b="1" i="0" u="none" strike="noStrike" cap="none">
              <a:solidFill>
                <a:schemeClr val="lt1"/>
              </a:solidFill>
              <a:latin typeface="Arial"/>
              <a:ea typeface="Arial"/>
              <a:cs typeface="Arial"/>
              <a:sym typeface="Arial"/>
            </a:endParaRPr>
          </a:p>
        </p:txBody>
      </p:sp>
      <p:pic>
        <p:nvPicPr>
          <p:cNvPr id="119" name="Google Shape;119;p22" descr="Alcohol addiction concept icon&#10;&#10;Description automatically generated"/>
          <p:cNvPicPr preferRelativeResize="0"/>
          <p:nvPr/>
        </p:nvPicPr>
        <p:blipFill rotWithShape="1">
          <a:blip r:embed="rId3">
            <a:alphaModFix/>
          </a:blip>
          <a:srcRect l="19324" t="12730" r="20210" b="33097"/>
          <a:stretch/>
        </p:blipFill>
        <p:spPr>
          <a:xfrm>
            <a:off x="428195" y="1623524"/>
            <a:ext cx="2078700" cy="1862400"/>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120" name="Google Shape;120;p22"/>
          <p:cNvSpPr/>
          <p:nvPr/>
        </p:nvSpPr>
        <p:spPr>
          <a:xfrm>
            <a:off x="266645" y="533588"/>
            <a:ext cx="495300" cy="359964"/>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21" name="Google Shape;121;p22"/>
          <p:cNvSpPr/>
          <p:nvPr/>
        </p:nvSpPr>
        <p:spPr>
          <a:xfrm>
            <a:off x="673045" y="537662"/>
            <a:ext cx="495300" cy="359964"/>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22" name="Google Shape;122;p22"/>
          <p:cNvSpPr/>
          <p:nvPr/>
        </p:nvSpPr>
        <p:spPr>
          <a:xfrm>
            <a:off x="1079445" y="541736"/>
            <a:ext cx="495300" cy="359964"/>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23" name="Google Shape;123;p22"/>
          <p:cNvSpPr txBox="1"/>
          <p:nvPr/>
        </p:nvSpPr>
        <p:spPr>
          <a:xfrm>
            <a:off x="2699250" y="1888875"/>
            <a:ext cx="2592000" cy="6927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it-IT" sz="3900" b="1" i="0" u="none" strike="noStrike" cap="none" dirty="0" err="1">
                <a:solidFill>
                  <a:schemeClr val="dk1"/>
                </a:solidFill>
                <a:latin typeface="Times New Roman"/>
                <a:ea typeface="Times New Roman"/>
                <a:cs typeface="Times New Roman"/>
                <a:sym typeface="Times New Roman"/>
              </a:rPr>
              <a:t>True</a:t>
            </a:r>
            <a:r>
              <a:rPr lang="it-IT" sz="3900" b="1" dirty="0" err="1">
                <a:solidFill>
                  <a:schemeClr val="dk1"/>
                </a:solidFill>
                <a:latin typeface="Times New Roman"/>
                <a:ea typeface="Times New Roman"/>
                <a:cs typeface="Times New Roman"/>
                <a:sym typeface="Times New Roman"/>
              </a:rPr>
              <a:t>North</a:t>
            </a:r>
            <a:r>
              <a:rPr lang="it-IT" sz="3900" i="0" u="none" strike="noStrike" cap="none" dirty="0">
                <a:solidFill>
                  <a:srgbClr val="156082"/>
                </a:solidFill>
              </a:rPr>
              <a:t> </a:t>
            </a:r>
            <a:endParaRPr sz="3900" i="0" u="none" strike="noStrike" cap="none" dirty="0">
              <a:solidFill>
                <a:srgbClr val="156082"/>
              </a:solidFill>
            </a:endParaRPr>
          </a:p>
        </p:txBody>
      </p:sp>
      <p:sp>
        <p:nvSpPr>
          <p:cNvPr id="124" name="Google Shape;124;p22"/>
          <p:cNvSpPr txBox="1"/>
          <p:nvPr/>
        </p:nvSpPr>
        <p:spPr>
          <a:xfrm>
            <a:off x="2593000" y="2587350"/>
            <a:ext cx="65937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it-IT" sz="2500" i="1" dirty="0">
                <a:solidFill>
                  <a:srgbClr val="747474"/>
                </a:solidFill>
              </a:rPr>
              <a:t> </a:t>
            </a:r>
            <a:r>
              <a:rPr lang="it-IT" sz="2500" i="1" dirty="0" err="1">
                <a:solidFill>
                  <a:srgbClr val="747474"/>
                </a:solidFill>
              </a:rPr>
              <a:t>Find</a:t>
            </a:r>
            <a:r>
              <a:rPr lang="it-IT" sz="2500" i="1" dirty="0">
                <a:solidFill>
                  <a:srgbClr val="747474"/>
                </a:solidFill>
              </a:rPr>
              <a:t> </a:t>
            </a:r>
            <a:r>
              <a:rPr lang="it-IT" sz="2500" i="1" dirty="0" err="1">
                <a:solidFill>
                  <a:srgbClr val="747474"/>
                </a:solidFill>
              </a:rPr>
              <a:t>your</a:t>
            </a:r>
            <a:r>
              <a:rPr lang="it-IT" sz="2500" i="1" dirty="0">
                <a:solidFill>
                  <a:srgbClr val="747474"/>
                </a:solidFill>
              </a:rPr>
              <a:t> True North, Stay the Course</a:t>
            </a:r>
            <a:endParaRPr sz="2700" i="1" dirty="0">
              <a:solidFill>
                <a:srgbClr val="747474"/>
              </a:solidFill>
            </a:endParaRPr>
          </a:p>
        </p:txBody>
      </p:sp>
      <p:sp>
        <p:nvSpPr>
          <p:cNvPr id="125" name="Google Shape;125;p22"/>
          <p:cNvSpPr txBox="1"/>
          <p:nvPr/>
        </p:nvSpPr>
        <p:spPr>
          <a:xfrm>
            <a:off x="428195" y="3759135"/>
            <a:ext cx="10923300" cy="2219931"/>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IT" sz="2800" b="1" dirty="0" err="1">
                <a:solidFill>
                  <a:schemeClr val="dk1"/>
                </a:solidFill>
                <a:latin typeface="Times New Roman"/>
                <a:ea typeface="Times New Roman"/>
                <a:cs typeface="Times New Roman"/>
                <a:sym typeface="Times New Roman"/>
              </a:rPr>
              <a:t>Description</a:t>
            </a:r>
            <a:r>
              <a:rPr lang="it-IT" sz="2800" b="1"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TrueNorth</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is</a:t>
            </a:r>
            <a:r>
              <a:rPr lang="it-IT" sz="2400" dirty="0">
                <a:solidFill>
                  <a:schemeClr val="dk1"/>
                </a:solidFill>
                <a:latin typeface="Times New Roman"/>
                <a:ea typeface="Times New Roman"/>
                <a:cs typeface="Times New Roman"/>
                <a:sym typeface="Times New Roman"/>
              </a:rPr>
              <a:t> a </a:t>
            </a:r>
            <a:r>
              <a:rPr lang="it-IT" sz="2400" dirty="0" err="1">
                <a:solidFill>
                  <a:schemeClr val="dk1"/>
                </a:solidFill>
                <a:latin typeface="Times New Roman"/>
                <a:ea typeface="Times New Roman"/>
                <a:cs typeface="Times New Roman"/>
                <a:sym typeface="Times New Roman"/>
              </a:rPr>
              <a:t>comprehensive</a:t>
            </a:r>
            <a:r>
              <a:rPr lang="it-IT" sz="2400" dirty="0">
                <a:solidFill>
                  <a:schemeClr val="dk1"/>
                </a:solidFill>
                <a:latin typeface="Times New Roman"/>
                <a:ea typeface="Times New Roman"/>
                <a:cs typeface="Times New Roman"/>
                <a:sym typeface="Times New Roman"/>
              </a:rPr>
              <a:t> mobile </a:t>
            </a:r>
            <a:r>
              <a:rPr lang="it-IT" sz="2400" dirty="0" err="1">
                <a:solidFill>
                  <a:schemeClr val="dk1"/>
                </a:solidFill>
                <a:latin typeface="Times New Roman"/>
                <a:ea typeface="Times New Roman"/>
                <a:cs typeface="Times New Roman"/>
                <a:sym typeface="Times New Roman"/>
              </a:rPr>
              <a:t>application</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designed</a:t>
            </a:r>
            <a:r>
              <a:rPr lang="it-IT" sz="2400" dirty="0">
                <a:solidFill>
                  <a:schemeClr val="dk1"/>
                </a:solidFill>
                <a:latin typeface="Times New Roman"/>
                <a:ea typeface="Times New Roman"/>
                <a:cs typeface="Times New Roman"/>
                <a:sym typeface="Times New Roman"/>
              </a:rPr>
              <a:t> to </a:t>
            </a:r>
            <a:r>
              <a:rPr lang="it-IT" sz="2400" dirty="0" err="1">
                <a:solidFill>
                  <a:schemeClr val="dk1"/>
                </a:solidFill>
                <a:latin typeface="Times New Roman"/>
                <a:ea typeface="Times New Roman"/>
                <a:cs typeface="Times New Roman"/>
                <a:sym typeface="Times New Roman"/>
              </a:rPr>
              <a:t>enable</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individuals</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struggling</a:t>
            </a:r>
            <a:r>
              <a:rPr lang="it-IT" sz="2400" dirty="0">
                <a:solidFill>
                  <a:schemeClr val="dk1"/>
                </a:solidFill>
                <a:latin typeface="Times New Roman"/>
                <a:ea typeface="Times New Roman"/>
                <a:cs typeface="Times New Roman"/>
                <a:sym typeface="Times New Roman"/>
              </a:rPr>
              <a:t> with alcohol </a:t>
            </a:r>
            <a:r>
              <a:rPr lang="it-IT" sz="2400" dirty="0" err="1">
                <a:solidFill>
                  <a:schemeClr val="dk1"/>
                </a:solidFill>
                <a:latin typeface="Times New Roman"/>
                <a:ea typeface="Times New Roman"/>
                <a:cs typeface="Times New Roman"/>
                <a:sym typeface="Times New Roman"/>
              </a:rPr>
              <a:t>addiction</a:t>
            </a:r>
            <a:r>
              <a:rPr lang="it-IT" sz="2400" dirty="0">
                <a:solidFill>
                  <a:schemeClr val="dk1"/>
                </a:solidFill>
                <a:latin typeface="Times New Roman"/>
                <a:ea typeface="Times New Roman"/>
                <a:cs typeface="Times New Roman"/>
                <a:sym typeface="Times New Roman"/>
              </a:rPr>
              <a:t> to </a:t>
            </a:r>
            <a:r>
              <a:rPr lang="it-IT" sz="2400" dirty="0" err="1">
                <a:solidFill>
                  <a:schemeClr val="dk1"/>
                </a:solidFill>
                <a:latin typeface="Times New Roman"/>
                <a:ea typeface="Times New Roman"/>
                <a:cs typeface="Times New Roman"/>
                <a:sym typeface="Times New Roman"/>
              </a:rPr>
              <a:t>achieve</a:t>
            </a:r>
            <a:r>
              <a:rPr lang="it-IT" sz="2400" dirty="0">
                <a:solidFill>
                  <a:schemeClr val="dk1"/>
                </a:solidFill>
                <a:latin typeface="Times New Roman"/>
                <a:ea typeface="Times New Roman"/>
                <a:cs typeface="Times New Roman"/>
                <a:sym typeface="Times New Roman"/>
              </a:rPr>
              <a:t> and </a:t>
            </a:r>
            <a:r>
              <a:rPr lang="it-IT" sz="2400" dirty="0" err="1">
                <a:solidFill>
                  <a:schemeClr val="dk1"/>
                </a:solidFill>
                <a:latin typeface="Times New Roman"/>
                <a:ea typeface="Times New Roman"/>
                <a:cs typeface="Times New Roman"/>
                <a:sym typeface="Times New Roman"/>
              </a:rPr>
              <a:t>maintain</a:t>
            </a:r>
            <a:r>
              <a:rPr lang="it-IT" sz="2400" dirty="0">
                <a:solidFill>
                  <a:schemeClr val="dk1"/>
                </a:solidFill>
                <a:latin typeface="Times New Roman"/>
                <a:ea typeface="Times New Roman"/>
                <a:cs typeface="Times New Roman"/>
                <a:sym typeface="Times New Roman"/>
              </a:rPr>
              <a:t> long-</a:t>
            </a:r>
            <a:r>
              <a:rPr lang="it-IT" sz="2400" dirty="0" err="1">
                <a:solidFill>
                  <a:schemeClr val="dk1"/>
                </a:solidFill>
                <a:latin typeface="Times New Roman"/>
                <a:ea typeface="Times New Roman"/>
                <a:cs typeface="Times New Roman"/>
                <a:sym typeface="Times New Roman"/>
              </a:rPr>
              <a:t>term</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sobriety</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interacting</a:t>
            </a:r>
            <a:r>
              <a:rPr lang="it-IT" sz="2400" dirty="0">
                <a:solidFill>
                  <a:schemeClr val="dk1"/>
                </a:solidFill>
                <a:latin typeface="Times New Roman"/>
                <a:ea typeface="Times New Roman"/>
                <a:cs typeface="Times New Roman"/>
                <a:sym typeface="Times New Roman"/>
              </a:rPr>
              <a:t> with a user-friendly </a:t>
            </a:r>
            <a:r>
              <a:rPr lang="it-IT" sz="2400" dirty="0" err="1">
                <a:solidFill>
                  <a:schemeClr val="dk1"/>
                </a:solidFill>
                <a:latin typeface="Times New Roman"/>
                <a:ea typeface="Times New Roman"/>
                <a:cs typeface="Times New Roman"/>
                <a:sym typeface="Times New Roman"/>
              </a:rPr>
              <a:t>interface</a:t>
            </a:r>
            <a:r>
              <a:rPr lang="it-IT" sz="2400" dirty="0">
                <a:solidFill>
                  <a:schemeClr val="dk1"/>
                </a:solidFill>
                <a:latin typeface="Times New Roman"/>
                <a:ea typeface="Times New Roman"/>
                <a:cs typeface="Times New Roman"/>
                <a:sym typeface="Times New Roman"/>
              </a:rPr>
              <a:t>. </a:t>
            </a:r>
            <a:endParaRPr sz="2400" dirty="0">
              <a:solidFill>
                <a:schemeClr val="dk1"/>
              </a:solidFill>
              <a:latin typeface="Times New Roman"/>
              <a:ea typeface="Times New Roman"/>
              <a:cs typeface="Times New Roman"/>
              <a:sym typeface="Times New Roman"/>
            </a:endParaRPr>
          </a:p>
          <a:p>
            <a:pPr marL="0" lvl="0" indent="0" algn="just" rtl="0">
              <a:lnSpc>
                <a:spcPct val="100000"/>
              </a:lnSpc>
              <a:spcBef>
                <a:spcPts val="1000"/>
              </a:spcBef>
              <a:spcAft>
                <a:spcPts val="0"/>
              </a:spcAft>
              <a:buNone/>
            </a:pPr>
            <a:r>
              <a:rPr lang="it-IT" sz="2400" dirty="0" err="1">
                <a:solidFill>
                  <a:schemeClr val="dk1"/>
                </a:solidFill>
                <a:latin typeface="Times New Roman"/>
                <a:ea typeface="Times New Roman"/>
                <a:cs typeface="Times New Roman"/>
                <a:sym typeface="Times New Roman"/>
              </a:rPr>
              <a:t>Through</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its</a:t>
            </a:r>
            <a:r>
              <a:rPr lang="it-IT" sz="2400" dirty="0">
                <a:solidFill>
                  <a:schemeClr val="dk1"/>
                </a:solidFill>
                <a:latin typeface="Times New Roman"/>
                <a:ea typeface="Times New Roman"/>
                <a:cs typeface="Times New Roman"/>
                <a:sym typeface="Times New Roman"/>
              </a:rPr>
              <a:t> tools, the </a:t>
            </a:r>
            <a:r>
              <a:rPr lang="it-IT" sz="2400" dirty="0" err="1">
                <a:solidFill>
                  <a:schemeClr val="dk1"/>
                </a:solidFill>
                <a:latin typeface="Times New Roman"/>
                <a:ea typeface="Times New Roman"/>
                <a:cs typeface="Times New Roman"/>
                <a:sym typeface="Times New Roman"/>
              </a:rPr>
              <a:t>application</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aims</a:t>
            </a:r>
            <a:r>
              <a:rPr lang="it-IT" sz="2400" dirty="0">
                <a:solidFill>
                  <a:schemeClr val="dk1"/>
                </a:solidFill>
                <a:latin typeface="Times New Roman"/>
                <a:ea typeface="Times New Roman"/>
                <a:cs typeface="Times New Roman"/>
                <a:sym typeface="Times New Roman"/>
              </a:rPr>
              <a:t> to </a:t>
            </a:r>
            <a:r>
              <a:rPr lang="it-IT" sz="2400" dirty="0" err="1">
                <a:solidFill>
                  <a:schemeClr val="dk1"/>
                </a:solidFill>
                <a:latin typeface="Times New Roman"/>
                <a:ea typeface="Times New Roman"/>
                <a:cs typeface="Times New Roman"/>
                <a:sym typeface="Times New Roman"/>
              </a:rPr>
              <a:t>empower</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individuals</a:t>
            </a:r>
            <a:r>
              <a:rPr lang="it-IT" sz="2400" dirty="0">
                <a:solidFill>
                  <a:schemeClr val="dk1"/>
                </a:solidFill>
                <a:latin typeface="Times New Roman"/>
                <a:ea typeface="Times New Roman"/>
                <a:cs typeface="Times New Roman"/>
                <a:sym typeface="Times New Roman"/>
              </a:rPr>
              <a:t> to </a:t>
            </a:r>
            <a:r>
              <a:rPr lang="it-IT" sz="2400" dirty="0" err="1">
                <a:solidFill>
                  <a:schemeClr val="dk1"/>
                </a:solidFill>
                <a:latin typeface="Times New Roman"/>
                <a:ea typeface="Times New Roman"/>
                <a:cs typeface="Times New Roman"/>
                <a:sym typeface="Times New Roman"/>
              </a:rPr>
              <a:t>reclaim</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their</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lives</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improve</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their</a:t>
            </a:r>
            <a:r>
              <a:rPr lang="it-IT" sz="2400" dirty="0">
                <a:solidFill>
                  <a:schemeClr val="dk1"/>
                </a:solidFill>
                <a:latin typeface="Times New Roman"/>
                <a:ea typeface="Times New Roman"/>
                <a:cs typeface="Times New Roman"/>
                <a:sym typeface="Times New Roman"/>
              </a:rPr>
              <a:t> health and </a:t>
            </a:r>
            <a:r>
              <a:rPr lang="it-IT" sz="2400" dirty="0" err="1">
                <a:solidFill>
                  <a:schemeClr val="dk1"/>
                </a:solidFill>
                <a:latin typeface="Times New Roman"/>
                <a:ea typeface="Times New Roman"/>
                <a:cs typeface="Times New Roman"/>
                <a:sym typeface="Times New Roman"/>
              </a:rPr>
              <a:t>well-being</a:t>
            </a:r>
            <a:r>
              <a:rPr lang="it-IT" sz="2400" dirty="0">
                <a:solidFill>
                  <a:schemeClr val="dk1"/>
                </a:solidFill>
                <a:latin typeface="Times New Roman"/>
                <a:ea typeface="Times New Roman"/>
                <a:cs typeface="Times New Roman"/>
                <a:sym typeface="Times New Roman"/>
              </a:rPr>
              <a:t>, and </a:t>
            </a:r>
            <a:r>
              <a:rPr lang="it-IT" sz="2400" dirty="0" err="1">
                <a:solidFill>
                  <a:schemeClr val="dk1"/>
                </a:solidFill>
                <a:latin typeface="Times New Roman"/>
                <a:ea typeface="Times New Roman"/>
                <a:cs typeface="Times New Roman"/>
                <a:sym typeface="Times New Roman"/>
              </a:rPr>
              <a:t>successfully</a:t>
            </a:r>
            <a:r>
              <a:rPr lang="it-IT" sz="2400" dirty="0">
                <a:solidFill>
                  <a:schemeClr val="dk1"/>
                </a:solidFill>
                <a:latin typeface="Times New Roman"/>
                <a:ea typeface="Times New Roman"/>
                <a:cs typeface="Times New Roman"/>
                <a:sym typeface="Times New Roman"/>
              </a:rPr>
              <a:t> navigate the </a:t>
            </a:r>
            <a:r>
              <a:rPr lang="it-IT" sz="2400" dirty="0" err="1">
                <a:solidFill>
                  <a:schemeClr val="dk1"/>
                </a:solidFill>
                <a:latin typeface="Times New Roman"/>
                <a:ea typeface="Times New Roman"/>
                <a:cs typeface="Times New Roman"/>
                <a:sym typeface="Times New Roman"/>
              </a:rPr>
              <a:t>journey</a:t>
            </a:r>
            <a:r>
              <a:rPr lang="it-IT" sz="2400" dirty="0">
                <a:solidFill>
                  <a:schemeClr val="dk1"/>
                </a:solidFill>
                <a:latin typeface="Times New Roman"/>
                <a:ea typeface="Times New Roman"/>
                <a:cs typeface="Times New Roman"/>
                <a:sym typeface="Times New Roman"/>
              </a:rPr>
              <a:t> of recovery. </a:t>
            </a:r>
            <a:endParaRPr sz="2400" dirty="0">
              <a:solidFill>
                <a:schemeClr val="dk1"/>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ntr" presetSubtype="32" fill="hold" nodeType="afterEffect">
                                  <p:stCondLst>
                                    <p:cond delay="0"/>
                                  </p:stCondLst>
                                  <p:childTnLst>
                                    <p:set>
                                      <p:cBhvr>
                                        <p:cTn id="6" dur="1" fill="hold">
                                          <p:stCondLst>
                                            <p:cond delay="0"/>
                                          </p:stCondLst>
                                        </p:cTn>
                                        <p:tgtEl>
                                          <p:spTgt spid="119"/>
                                        </p:tgtEl>
                                        <p:attrNameLst>
                                          <p:attrName>style.visibility</p:attrName>
                                        </p:attrNameLst>
                                      </p:cBhvr>
                                      <p:to>
                                        <p:strVal val="visible"/>
                                      </p:to>
                                    </p:set>
                                    <p:animEffect transition="in" filter="diamond(out)">
                                      <p:cBhvr>
                                        <p:cTn id="7" dur="1500"/>
                                        <p:tgtEl>
                                          <p:spTgt spid="119"/>
                                        </p:tgtEl>
                                      </p:cBhvr>
                                    </p:animEffect>
                                  </p:childTnLst>
                                </p:cTn>
                              </p:par>
                              <p:par>
                                <p:cTn id="8" presetID="8" presetClass="entr" presetSubtype="32" fill="hold" grpId="0" nodeType="withEffect">
                                  <p:stCondLst>
                                    <p:cond delay="0"/>
                                  </p:stCondLst>
                                  <p:childTnLst>
                                    <p:set>
                                      <p:cBhvr>
                                        <p:cTn id="9" dur="1" fill="hold">
                                          <p:stCondLst>
                                            <p:cond delay="0"/>
                                          </p:stCondLst>
                                        </p:cTn>
                                        <p:tgtEl>
                                          <p:spTgt spid="123"/>
                                        </p:tgtEl>
                                        <p:attrNameLst>
                                          <p:attrName>style.visibility</p:attrName>
                                        </p:attrNameLst>
                                      </p:cBhvr>
                                      <p:to>
                                        <p:strVal val="visible"/>
                                      </p:to>
                                    </p:set>
                                    <p:animEffect transition="in" filter="diamond(out)">
                                      <p:cBhvr>
                                        <p:cTn id="10" dur="1500"/>
                                        <p:tgtEl>
                                          <p:spTgt spid="123"/>
                                        </p:tgtEl>
                                      </p:cBhvr>
                                    </p:animEffect>
                                  </p:childTnLst>
                                </p:cTn>
                              </p:par>
                              <p:par>
                                <p:cTn id="11" presetID="8" presetClass="entr" presetSubtype="32" fill="hold" grpId="0" nodeType="withEffect">
                                  <p:stCondLst>
                                    <p:cond delay="0"/>
                                  </p:stCondLst>
                                  <p:childTnLst>
                                    <p:set>
                                      <p:cBhvr>
                                        <p:cTn id="12" dur="1" fill="hold">
                                          <p:stCondLst>
                                            <p:cond delay="0"/>
                                          </p:stCondLst>
                                        </p:cTn>
                                        <p:tgtEl>
                                          <p:spTgt spid="124"/>
                                        </p:tgtEl>
                                        <p:attrNameLst>
                                          <p:attrName>style.visibility</p:attrName>
                                        </p:attrNameLst>
                                      </p:cBhvr>
                                      <p:to>
                                        <p:strVal val="visible"/>
                                      </p:to>
                                    </p:set>
                                    <p:animEffect transition="in" filter="diamond(out)">
                                      <p:cBhvr>
                                        <p:cTn id="13" dur="1500"/>
                                        <p:tgtEl>
                                          <p:spTgt spid="124"/>
                                        </p:tgtEl>
                                      </p:cBhvr>
                                    </p:animEffect>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125"/>
                                        </p:tgtEl>
                                        <p:attrNameLst>
                                          <p:attrName>style.visibility</p:attrName>
                                        </p:attrNameLst>
                                      </p:cBhvr>
                                      <p:to>
                                        <p:strVal val="visible"/>
                                      </p:to>
                                    </p:set>
                                    <p:anim calcmode="lin" valueType="num">
                                      <p:cBhvr additive="base">
                                        <p:cTn id="17" dur="500" fill="hold"/>
                                        <p:tgtEl>
                                          <p:spTgt spid="125"/>
                                        </p:tgtEl>
                                        <p:attrNameLst>
                                          <p:attrName>ppt_x</p:attrName>
                                        </p:attrNameLst>
                                      </p:cBhvr>
                                      <p:tavLst>
                                        <p:tav tm="0">
                                          <p:val>
                                            <p:strVal val="#ppt_x"/>
                                          </p:val>
                                        </p:tav>
                                        <p:tav tm="100000">
                                          <p:val>
                                            <p:strVal val="#ppt_x"/>
                                          </p:val>
                                        </p:tav>
                                      </p:tavLst>
                                    </p:anim>
                                    <p:anim calcmode="lin" valueType="num">
                                      <p:cBhvr additive="base">
                                        <p:cTn id="18" dur="500" fill="hold"/>
                                        <p:tgtEl>
                                          <p:spTgt spid="12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 grpId="0"/>
      <p:bldP spid="124" grpId="0"/>
      <p:bldP spid="12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3"/>
          <p:cNvSpPr txBox="1"/>
          <p:nvPr/>
        </p:nvSpPr>
        <p:spPr>
          <a:xfrm>
            <a:off x="0" y="265814"/>
            <a:ext cx="12192000" cy="923400"/>
          </a:xfrm>
          <a:prstGeom prst="rect">
            <a:avLst/>
          </a:prstGeom>
          <a:solidFill>
            <a:schemeClr val="accent4"/>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p:txBody>
      </p:sp>
      <p:sp>
        <p:nvSpPr>
          <p:cNvPr id="131" name="Google Shape;131;p23"/>
          <p:cNvSpPr txBox="1"/>
          <p:nvPr/>
        </p:nvSpPr>
        <p:spPr>
          <a:xfrm>
            <a:off x="216904" y="291358"/>
            <a:ext cx="9436547" cy="83095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it-IT" sz="4800" b="1">
                <a:solidFill>
                  <a:schemeClr val="lt1"/>
                </a:solidFill>
              </a:rPr>
              <a:t>           </a:t>
            </a:r>
            <a:r>
              <a:rPr lang="it-IT" sz="4800" b="1" i="0" u="none" strike="noStrike" cap="none">
                <a:solidFill>
                  <a:schemeClr val="lt1"/>
                </a:solidFill>
                <a:latin typeface="Arial"/>
                <a:ea typeface="Arial"/>
                <a:cs typeface="Arial"/>
                <a:sym typeface="Arial"/>
              </a:rPr>
              <a:t>Core app functionalities</a:t>
            </a:r>
            <a:endParaRPr sz="4800" b="1" i="0" u="none" strike="noStrike" cap="none">
              <a:solidFill>
                <a:schemeClr val="lt1"/>
              </a:solidFill>
              <a:latin typeface="Arial"/>
              <a:ea typeface="Arial"/>
              <a:cs typeface="Arial"/>
              <a:sym typeface="Arial"/>
            </a:endParaRPr>
          </a:p>
        </p:txBody>
      </p:sp>
      <p:sp>
        <p:nvSpPr>
          <p:cNvPr id="132" name="Google Shape;132;p23"/>
          <p:cNvSpPr txBox="1"/>
          <p:nvPr/>
        </p:nvSpPr>
        <p:spPr>
          <a:xfrm>
            <a:off x="216900" y="1606500"/>
            <a:ext cx="11323800" cy="830956"/>
          </a:xfrm>
          <a:prstGeom prst="rect">
            <a:avLst/>
          </a:prstGeom>
          <a:noFill/>
          <a:ln>
            <a:noFill/>
          </a:ln>
        </p:spPr>
        <p:txBody>
          <a:bodyPr spcFirstLastPara="1" wrap="square" lIns="91425" tIns="45700" rIns="91425" bIns="45700" anchor="t" anchorCtr="0">
            <a:spAutoFit/>
          </a:bodyPr>
          <a:lstStyle/>
          <a:p>
            <a:pPr marL="457200" marR="0" lvl="0" indent="-381000" algn="l" rtl="0">
              <a:lnSpc>
                <a:spcPct val="100000"/>
              </a:lnSpc>
              <a:spcBef>
                <a:spcPts val="0"/>
              </a:spcBef>
              <a:spcAft>
                <a:spcPts val="0"/>
              </a:spcAft>
              <a:buClr>
                <a:schemeClr val="dk1"/>
              </a:buClr>
              <a:buSzPts val="2400"/>
              <a:buFont typeface="Times New Roman"/>
              <a:buChar char="●"/>
            </a:pPr>
            <a:r>
              <a:rPr lang="it-IT" sz="2400" b="1" dirty="0" err="1">
                <a:solidFill>
                  <a:schemeClr val="dk1"/>
                </a:solidFill>
                <a:latin typeface="Times New Roman"/>
                <a:ea typeface="Times New Roman"/>
                <a:cs typeface="Times New Roman"/>
                <a:sym typeface="Times New Roman"/>
              </a:rPr>
              <a:t>Continuous</a:t>
            </a:r>
            <a:r>
              <a:rPr lang="it-IT" sz="2400" b="1" dirty="0">
                <a:solidFill>
                  <a:schemeClr val="dk1"/>
                </a:solidFill>
                <a:latin typeface="Times New Roman"/>
                <a:ea typeface="Times New Roman"/>
                <a:cs typeface="Times New Roman"/>
                <a:sym typeface="Times New Roman"/>
              </a:rPr>
              <a:t> incentive: </a:t>
            </a:r>
            <a:r>
              <a:rPr lang="it-IT" sz="2400" dirty="0" err="1">
                <a:solidFill>
                  <a:schemeClr val="dk1"/>
                </a:solidFill>
                <a:latin typeface="Times New Roman"/>
                <a:ea typeface="Times New Roman"/>
                <a:cs typeface="Times New Roman"/>
                <a:sym typeface="Times New Roman"/>
              </a:rPr>
              <a:t>promote</a:t>
            </a:r>
            <a:r>
              <a:rPr lang="it-IT" sz="2400" dirty="0">
                <a:solidFill>
                  <a:schemeClr val="dk1"/>
                </a:solidFill>
                <a:latin typeface="Times New Roman"/>
                <a:ea typeface="Times New Roman"/>
                <a:cs typeface="Times New Roman"/>
                <a:sym typeface="Times New Roman"/>
              </a:rPr>
              <a:t> users to </a:t>
            </a:r>
            <a:r>
              <a:rPr lang="it-IT" sz="2400" dirty="0" err="1">
                <a:solidFill>
                  <a:schemeClr val="dk1"/>
                </a:solidFill>
                <a:latin typeface="Times New Roman"/>
                <a:ea typeface="Times New Roman"/>
                <a:cs typeface="Times New Roman"/>
                <a:sym typeface="Times New Roman"/>
              </a:rPr>
              <a:t>enhance</a:t>
            </a:r>
            <a:r>
              <a:rPr lang="it-IT" sz="2400" dirty="0">
                <a:solidFill>
                  <a:schemeClr val="dk1"/>
                </a:solidFill>
                <a:latin typeface="Times New Roman"/>
                <a:ea typeface="Times New Roman"/>
                <a:cs typeface="Times New Roman"/>
                <a:sym typeface="Times New Roman"/>
              </a:rPr>
              <a:t> the </a:t>
            </a:r>
            <a:r>
              <a:rPr lang="it-IT" sz="2400" dirty="0" err="1">
                <a:solidFill>
                  <a:schemeClr val="dk1"/>
                </a:solidFill>
                <a:latin typeface="Times New Roman"/>
                <a:ea typeface="Times New Roman"/>
                <a:cs typeface="Times New Roman"/>
                <a:sym typeface="Times New Roman"/>
              </a:rPr>
              <a:t>effectiveness</a:t>
            </a:r>
            <a:r>
              <a:rPr lang="it-IT" sz="2400" dirty="0">
                <a:solidFill>
                  <a:schemeClr val="dk1"/>
                </a:solidFill>
                <a:latin typeface="Times New Roman"/>
                <a:ea typeface="Times New Roman"/>
                <a:cs typeface="Times New Roman"/>
                <a:sym typeface="Times New Roman"/>
              </a:rPr>
              <a:t> of </a:t>
            </a:r>
            <a:r>
              <a:rPr lang="it-IT" sz="2400" dirty="0" err="1">
                <a:solidFill>
                  <a:schemeClr val="dk1"/>
                </a:solidFill>
                <a:latin typeface="Times New Roman"/>
                <a:ea typeface="Times New Roman"/>
                <a:cs typeface="Times New Roman"/>
                <a:sym typeface="Times New Roman"/>
              </a:rPr>
              <a:t>their</a:t>
            </a:r>
            <a:r>
              <a:rPr lang="it-IT" sz="2400" dirty="0">
                <a:solidFill>
                  <a:schemeClr val="dk1"/>
                </a:solidFill>
                <a:latin typeface="Times New Roman"/>
                <a:ea typeface="Times New Roman"/>
                <a:cs typeface="Times New Roman"/>
                <a:sym typeface="Times New Roman"/>
              </a:rPr>
              <a:t> recovery </a:t>
            </a:r>
            <a:r>
              <a:rPr lang="it-IT" sz="2400" dirty="0" err="1">
                <a:solidFill>
                  <a:schemeClr val="dk1"/>
                </a:solidFill>
                <a:latin typeface="Times New Roman"/>
                <a:ea typeface="Times New Roman"/>
                <a:cs typeface="Times New Roman"/>
                <a:sym typeface="Times New Roman"/>
              </a:rPr>
              <a:t>efforts</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though</a:t>
            </a:r>
            <a:r>
              <a:rPr lang="it-IT" sz="2400" dirty="0">
                <a:solidFill>
                  <a:schemeClr val="dk1"/>
                </a:solidFill>
                <a:latin typeface="Times New Roman"/>
                <a:ea typeface="Times New Roman"/>
                <a:cs typeface="Times New Roman"/>
                <a:sym typeface="Times New Roman"/>
              </a:rPr>
              <a:t> challenges and </a:t>
            </a:r>
            <a:r>
              <a:rPr lang="it-IT" sz="2400" dirty="0" err="1">
                <a:solidFill>
                  <a:schemeClr val="dk1"/>
                </a:solidFill>
                <a:latin typeface="Times New Roman"/>
                <a:ea typeface="Times New Roman"/>
                <a:cs typeface="Times New Roman"/>
                <a:sym typeface="Times New Roman"/>
              </a:rPr>
              <a:t>rewards</a:t>
            </a:r>
            <a:r>
              <a:rPr lang="it-IT" sz="2400" dirty="0">
                <a:solidFill>
                  <a:schemeClr val="dk1"/>
                </a:solidFill>
                <a:latin typeface="Times New Roman"/>
                <a:ea typeface="Times New Roman"/>
                <a:cs typeface="Times New Roman"/>
                <a:sym typeface="Times New Roman"/>
              </a:rPr>
              <a:t>.</a:t>
            </a:r>
            <a:endParaRPr sz="2400" dirty="0">
              <a:solidFill>
                <a:schemeClr val="dk1"/>
              </a:solidFill>
              <a:latin typeface="Times New Roman"/>
              <a:ea typeface="Times New Roman"/>
              <a:cs typeface="Times New Roman"/>
              <a:sym typeface="Times New Roman"/>
            </a:endParaRPr>
          </a:p>
        </p:txBody>
      </p:sp>
      <p:sp>
        <p:nvSpPr>
          <p:cNvPr id="133" name="Google Shape;133;p23"/>
          <p:cNvSpPr/>
          <p:nvPr/>
        </p:nvSpPr>
        <p:spPr>
          <a:xfrm>
            <a:off x="622245" y="5417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34" name="Google Shape;134;p23"/>
          <p:cNvSpPr/>
          <p:nvPr/>
        </p:nvSpPr>
        <p:spPr>
          <a:xfrm>
            <a:off x="241245" y="5417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35" name="Google Shape;135;p23"/>
          <p:cNvSpPr/>
          <p:nvPr/>
        </p:nvSpPr>
        <p:spPr>
          <a:xfrm>
            <a:off x="1384245" y="5417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36" name="Google Shape;136;p23"/>
          <p:cNvSpPr/>
          <p:nvPr/>
        </p:nvSpPr>
        <p:spPr>
          <a:xfrm>
            <a:off x="1003245" y="541736"/>
            <a:ext cx="495300" cy="360000"/>
          </a:xfrm>
          <a:prstGeom prst="chevron">
            <a:avLst>
              <a:gd name="adj" fmla="val 75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2" name="Google Shape;132;p23">
            <a:extLst>
              <a:ext uri="{FF2B5EF4-FFF2-40B4-BE49-F238E27FC236}">
                <a16:creationId xmlns:a16="http://schemas.microsoft.com/office/drawing/2014/main" id="{2F5756C1-65A8-426F-D747-C9B3BBC17CD5}"/>
              </a:ext>
            </a:extLst>
          </p:cNvPr>
          <p:cNvSpPr txBox="1"/>
          <p:nvPr/>
        </p:nvSpPr>
        <p:spPr>
          <a:xfrm>
            <a:off x="241245" y="2437456"/>
            <a:ext cx="11323800" cy="1200288"/>
          </a:xfrm>
          <a:prstGeom prst="rect">
            <a:avLst/>
          </a:prstGeom>
          <a:noFill/>
          <a:ln>
            <a:noFill/>
          </a:ln>
        </p:spPr>
        <p:txBody>
          <a:bodyPr spcFirstLastPara="1" wrap="square" lIns="91425" tIns="45700" rIns="91425" bIns="45700" anchor="t" anchorCtr="0">
            <a:spAutoFit/>
          </a:bodyPr>
          <a:lstStyle/>
          <a:p>
            <a:pPr marL="76200" marR="0" lvl="0" algn="l" rtl="0">
              <a:lnSpc>
                <a:spcPct val="100000"/>
              </a:lnSpc>
              <a:spcBef>
                <a:spcPts val="0"/>
              </a:spcBef>
              <a:spcAft>
                <a:spcPts val="0"/>
              </a:spcAft>
              <a:buClr>
                <a:schemeClr val="dk1"/>
              </a:buClr>
              <a:buSzPts val="2400"/>
            </a:pPr>
            <a:endParaRPr lang="en-GB" sz="2400" dirty="0">
              <a:solidFill>
                <a:schemeClr val="dk1"/>
              </a:solidFill>
              <a:latin typeface="Times New Roman"/>
              <a:ea typeface="Times New Roman"/>
              <a:cs typeface="Times New Roman"/>
              <a:sym typeface="Times New Roman"/>
            </a:endParaRPr>
          </a:p>
          <a:p>
            <a:pPr marL="457200" marR="0" lvl="0" indent="-381000" algn="l" rtl="0">
              <a:lnSpc>
                <a:spcPct val="100000"/>
              </a:lnSpc>
              <a:spcBef>
                <a:spcPts val="0"/>
              </a:spcBef>
              <a:spcAft>
                <a:spcPts val="0"/>
              </a:spcAft>
              <a:buClr>
                <a:schemeClr val="dk1"/>
              </a:buClr>
              <a:buSzPts val="2400"/>
              <a:buFont typeface="Times New Roman"/>
              <a:buChar char="●"/>
            </a:pPr>
            <a:r>
              <a:rPr lang="it-IT" sz="2400" b="1" dirty="0">
                <a:solidFill>
                  <a:schemeClr val="dk1"/>
                </a:solidFill>
                <a:latin typeface="Times New Roman"/>
                <a:ea typeface="Times New Roman"/>
                <a:cs typeface="Times New Roman"/>
                <a:sym typeface="Times New Roman"/>
              </a:rPr>
              <a:t>Self-Management: </a:t>
            </a:r>
            <a:r>
              <a:rPr lang="it-IT" sz="2400" dirty="0">
                <a:solidFill>
                  <a:schemeClr val="dk1"/>
                </a:solidFill>
                <a:latin typeface="Times New Roman"/>
                <a:ea typeface="Times New Roman"/>
                <a:cs typeface="Times New Roman"/>
                <a:sym typeface="Times New Roman"/>
              </a:rPr>
              <a:t>track progress, set goals and celebrate milestones, </a:t>
            </a:r>
            <a:r>
              <a:rPr lang="it-IT" sz="2400" dirty="0" err="1">
                <a:solidFill>
                  <a:schemeClr val="dk1"/>
                </a:solidFill>
                <a:latin typeface="Times New Roman"/>
                <a:ea typeface="Times New Roman"/>
                <a:cs typeface="Times New Roman"/>
                <a:sym typeface="Times New Roman"/>
              </a:rPr>
              <a:t>fostering</a:t>
            </a:r>
            <a:r>
              <a:rPr lang="it-IT" sz="2400" dirty="0">
                <a:solidFill>
                  <a:schemeClr val="dk1"/>
                </a:solidFill>
                <a:latin typeface="Times New Roman"/>
                <a:ea typeface="Times New Roman"/>
                <a:cs typeface="Times New Roman"/>
                <a:sym typeface="Times New Roman"/>
              </a:rPr>
              <a:t> a </a:t>
            </a:r>
            <a:r>
              <a:rPr lang="it-IT" sz="2400" dirty="0" err="1">
                <a:solidFill>
                  <a:schemeClr val="dk1"/>
                </a:solidFill>
                <a:latin typeface="Times New Roman"/>
                <a:ea typeface="Times New Roman"/>
                <a:cs typeface="Times New Roman"/>
                <a:sym typeface="Times New Roman"/>
              </a:rPr>
              <a:t>sense</a:t>
            </a:r>
            <a:r>
              <a:rPr lang="it-IT" sz="2400" dirty="0">
                <a:solidFill>
                  <a:schemeClr val="dk1"/>
                </a:solidFill>
                <a:latin typeface="Times New Roman"/>
                <a:ea typeface="Times New Roman"/>
                <a:cs typeface="Times New Roman"/>
                <a:sym typeface="Times New Roman"/>
              </a:rPr>
              <a:t> of control and achievement in users’ recovery </a:t>
            </a:r>
            <a:r>
              <a:rPr lang="it-IT" sz="2400" dirty="0" err="1">
                <a:solidFill>
                  <a:schemeClr val="dk1"/>
                </a:solidFill>
                <a:latin typeface="Times New Roman"/>
                <a:ea typeface="Times New Roman"/>
                <a:cs typeface="Times New Roman"/>
                <a:sym typeface="Times New Roman"/>
              </a:rPr>
              <a:t>process</a:t>
            </a:r>
            <a:r>
              <a:rPr lang="it-IT" sz="2400" dirty="0">
                <a:solidFill>
                  <a:schemeClr val="dk1"/>
                </a:solidFill>
                <a:latin typeface="Times New Roman"/>
                <a:ea typeface="Times New Roman"/>
                <a:cs typeface="Times New Roman"/>
                <a:sym typeface="Times New Roman"/>
              </a:rPr>
              <a:t>.</a:t>
            </a:r>
            <a:endParaRPr sz="2400" dirty="0">
              <a:solidFill>
                <a:schemeClr val="dk1"/>
              </a:solidFill>
              <a:latin typeface="Times New Roman"/>
              <a:ea typeface="Times New Roman"/>
              <a:cs typeface="Times New Roman"/>
              <a:sym typeface="Times New Roman"/>
            </a:endParaRPr>
          </a:p>
        </p:txBody>
      </p:sp>
      <p:sp>
        <p:nvSpPr>
          <p:cNvPr id="3" name="Google Shape;132;p23">
            <a:extLst>
              <a:ext uri="{FF2B5EF4-FFF2-40B4-BE49-F238E27FC236}">
                <a16:creationId xmlns:a16="http://schemas.microsoft.com/office/drawing/2014/main" id="{FBF40F70-FE50-0588-0412-B089CBCF6CA9}"/>
              </a:ext>
            </a:extLst>
          </p:cNvPr>
          <p:cNvSpPr txBox="1"/>
          <p:nvPr/>
        </p:nvSpPr>
        <p:spPr>
          <a:xfrm>
            <a:off x="241245" y="3707238"/>
            <a:ext cx="11323800" cy="830956"/>
          </a:xfrm>
          <a:prstGeom prst="rect">
            <a:avLst/>
          </a:prstGeom>
          <a:noFill/>
          <a:ln>
            <a:noFill/>
          </a:ln>
        </p:spPr>
        <p:txBody>
          <a:bodyPr spcFirstLastPara="1" wrap="square" lIns="91425" tIns="45700" rIns="91425" bIns="45700" anchor="t" anchorCtr="0">
            <a:spAutoFit/>
          </a:bodyPr>
          <a:lstStyle/>
          <a:p>
            <a:pPr marL="457200" marR="0" lvl="0" indent="0" algn="l" rtl="0">
              <a:lnSpc>
                <a:spcPct val="100000"/>
              </a:lnSpc>
              <a:spcBef>
                <a:spcPts val="0"/>
              </a:spcBef>
              <a:spcAft>
                <a:spcPts val="0"/>
              </a:spcAft>
              <a:buNone/>
            </a:pPr>
            <a:endParaRPr sz="2400" dirty="0">
              <a:solidFill>
                <a:schemeClr val="dk1"/>
              </a:solidFill>
              <a:latin typeface="Times New Roman"/>
              <a:ea typeface="Times New Roman"/>
              <a:cs typeface="Times New Roman"/>
              <a:sym typeface="Times New Roman"/>
            </a:endParaRPr>
          </a:p>
          <a:p>
            <a:pPr marL="457200" marR="0" lvl="0" indent="-381000" algn="l" rtl="0">
              <a:lnSpc>
                <a:spcPct val="100000"/>
              </a:lnSpc>
              <a:spcBef>
                <a:spcPts val="0"/>
              </a:spcBef>
              <a:spcAft>
                <a:spcPts val="0"/>
              </a:spcAft>
              <a:buClr>
                <a:schemeClr val="dk1"/>
              </a:buClr>
              <a:buSzPts val="2400"/>
              <a:buFont typeface="Times New Roman"/>
              <a:buChar char="●"/>
            </a:pPr>
            <a:r>
              <a:rPr lang="it-IT" sz="2400" b="1" dirty="0" err="1">
                <a:solidFill>
                  <a:schemeClr val="dk1"/>
                </a:solidFill>
                <a:latin typeface="Times New Roman"/>
                <a:ea typeface="Times New Roman"/>
                <a:cs typeface="Times New Roman"/>
                <a:sym typeface="Times New Roman"/>
              </a:rPr>
              <a:t>Motivation</a:t>
            </a:r>
            <a:r>
              <a:rPr lang="it-IT" sz="2400" b="1" dirty="0">
                <a:solidFill>
                  <a:schemeClr val="dk1"/>
                </a:solidFill>
                <a:latin typeface="Times New Roman"/>
                <a:ea typeface="Times New Roman"/>
                <a:cs typeface="Times New Roman"/>
                <a:sym typeface="Times New Roman"/>
              </a:rPr>
              <a:t>:</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remind</a:t>
            </a:r>
            <a:r>
              <a:rPr lang="it-IT" sz="2400" dirty="0">
                <a:solidFill>
                  <a:schemeClr val="dk1"/>
                </a:solidFill>
                <a:latin typeface="Times New Roman"/>
                <a:ea typeface="Times New Roman"/>
                <a:cs typeface="Times New Roman"/>
                <a:sym typeface="Times New Roman"/>
              </a:rPr>
              <a:t> the user of the </a:t>
            </a:r>
            <a:r>
              <a:rPr lang="it-IT" sz="2400" dirty="0" err="1">
                <a:solidFill>
                  <a:schemeClr val="dk1"/>
                </a:solidFill>
                <a:latin typeface="Times New Roman"/>
                <a:ea typeface="Times New Roman"/>
                <a:cs typeface="Times New Roman"/>
                <a:sym typeface="Times New Roman"/>
              </a:rPr>
              <a:t>reasons</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why</a:t>
            </a:r>
            <a:r>
              <a:rPr lang="it-IT" sz="2400" dirty="0">
                <a:solidFill>
                  <a:schemeClr val="dk1"/>
                </a:solidFill>
                <a:latin typeface="Times New Roman"/>
                <a:ea typeface="Times New Roman"/>
                <a:cs typeface="Times New Roman"/>
                <a:sym typeface="Times New Roman"/>
              </a:rPr>
              <a:t> to continue the </a:t>
            </a:r>
            <a:r>
              <a:rPr lang="it-IT" sz="2400" dirty="0" err="1">
                <a:solidFill>
                  <a:schemeClr val="dk1"/>
                </a:solidFill>
                <a:latin typeface="Times New Roman"/>
                <a:ea typeface="Times New Roman"/>
                <a:cs typeface="Times New Roman"/>
                <a:sym typeface="Times New Roman"/>
              </a:rPr>
              <a:t>taken</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course</a:t>
            </a:r>
            <a:r>
              <a:rPr lang="it-IT" sz="2400" dirty="0">
                <a:solidFill>
                  <a:schemeClr val="dk1"/>
                </a:solidFill>
                <a:latin typeface="Times New Roman"/>
                <a:ea typeface="Times New Roman"/>
                <a:cs typeface="Times New Roman"/>
                <a:sym typeface="Times New Roman"/>
              </a:rPr>
              <a:t>.</a:t>
            </a:r>
            <a:endParaRPr sz="1100" dirty="0">
              <a:solidFill>
                <a:schemeClr val="dk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grpId="0" nodeType="afterEffect">
                                  <p:stCondLst>
                                    <p:cond delay="0"/>
                                  </p:stCondLst>
                                  <p:childTnLst>
                                    <p:set>
                                      <p:cBhvr>
                                        <p:cTn id="6" dur="1" fill="hold">
                                          <p:stCondLst>
                                            <p:cond delay="0"/>
                                          </p:stCondLst>
                                        </p:cTn>
                                        <p:tgtEl>
                                          <p:spTgt spid="132"/>
                                        </p:tgtEl>
                                        <p:attrNameLst>
                                          <p:attrName>style.visibility</p:attrName>
                                        </p:attrNameLst>
                                      </p:cBhvr>
                                      <p:to>
                                        <p:strVal val="visible"/>
                                      </p:to>
                                    </p:set>
                                    <p:animEffect transition="in" filter="fade">
                                      <p:cBhvr>
                                        <p:cTn id="7" dur="800" decel="100000"/>
                                        <p:tgtEl>
                                          <p:spTgt spid="132"/>
                                        </p:tgtEl>
                                      </p:cBhvr>
                                    </p:animEffect>
                                    <p:anim calcmode="lin" valueType="num">
                                      <p:cBhvr>
                                        <p:cTn id="8" dur="800" decel="100000" fill="hold"/>
                                        <p:tgtEl>
                                          <p:spTgt spid="132"/>
                                        </p:tgtEl>
                                        <p:attrNameLst>
                                          <p:attrName>style.rotation</p:attrName>
                                        </p:attrNameLst>
                                      </p:cBhvr>
                                      <p:tavLst>
                                        <p:tav tm="0">
                                          <p:val>
                                            <p:fltVal val="-90"/>
                                          </p:val>
                                        </p:tav>
                                        <p:tav tm="100000">
                                          <p:val>
                                            <p:fltVal val="0"/>
                                          </p:val>
                                        </p:tav>
                                      </p:tavLst>
                                    </p:anim>
                                    <p:anim calcmode="lin" valueType="num">
                                      <p:cBhvr>
                                        <p:cTn id="9" dur="800" decel="100000" fill="hold"/>
                                        <p:tgtEl>
                                          <p:spTgt spid="132"/>
                                        </p:tgtEl>
                                        <p:attrNameLst>
                                          <p:attrName>ppt_x</p:attrName>
                                        </p:attrNameLst>
                                      </p:cBhvr>
                                      <p:tavLst>
                                        <p:tav tm="0">
                                          <p:val>
                                            <p:strVal val="#ppt_x+0.4"/>
                                          </p:val>
                                        </p:tav>
                                        <p:tav tm="100000">
                                          <p:val>
                                            <p:strVal val="#ppt_x-0.05"/>
                                          </p:val>
                                        </p:tav>
                                      </p:tavLst>
                                    </p:anim>
                                    <p:anim calcmode="lin" valueType="num">
                                      <p:cBhvr>
                                        <p:cTn id="10" dur="800" decel="100000" fill="hold"/>
                                        <p:tgtEl>
                                          <p:spTgt spid="132"/>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132"/>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132"/>
                                        </p:tgtEl>
                                        <p:attrNameLst>
                                          <p:attrName>ppt_y</p:attrName>
                                        </p:attrNameLst>
                                      </p:cBhvr>
                                      <p:tavLst>
                                        <p:tav tm="0">
                                          <p:val>
                                            <p:strVal val="#ppt_y+0.1"/>
                                          </p:val>
                                        </p:tav>
                                        <p:tav tm="100000">
                                          <p:val>
                                            <p:strVal val="#ppt_y"/>
                                          </p:val>
                                        </p:tav>
                                      </p:tavLst>
                                    </p:anim>
                                  </p:childTnLst>
                                </p:cTn>
                              </p:par>
                            </p:childTnLst>
                          </p:cTn>
                        </p:par>
                        <p:par>
                          <p:cTn id="13" fill="hold">
                            <p:stCondLst>
                              <p:cond delay="1000"/>
                            </p:stCondLst>
                            <p:childTnLst>
                              <p:par>
                                <p:cTn id="14" presetID="30" presetClass="entr" presetSubtype="0"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800" decel="100000"/>
                                        <p:tgtEl>
                                          <p:spTgt spid="2"/>
                                        </p:tgtEl>
                                      </p:cBhvr>
                                    </p:animEffect>
                                    <p:anim calcmode="lin" valueType="num">
                                      <p:cBhvr>
                                        <p:cTn id="17" dur="800" decel="100000" fill="hold"/>
                                        <p:tgtEl>
                                          <p:spTgt spid="2"/>
                                        </p:tgtEl>
                                        <p:attrNameLst>
                                          <p:attrName>style.rotation</p:attrName>
                                        </p:attrNameLst>
                                      </p:cBhvr>
                                      <p:tavLst>
                                        <p:tav tm="0">
                                          <p:val>
                                            <p:fltVal val="-90"/>
                                          </p:val>
                                        </p:tav>
                                        <p:tav tm="100000">
                                          <p:val>
                                            <p:fltVal val="0"/>
                                          </p:val>
                                        </p:tav>
                                      </p:tavLst>
                                    </p:anim>
                                    <p:anim calcmode="lin" valueType="num">
                                      <p:cBhvr>
                                        <p:cTn id="18" dur="800" decel="100000" fill="hold"/>
                                        <p:tgtEl>
                                          <p:spTgt spid="2"/>
                                        </p:tgtEl>
                                        <p:attrNameLst>
                                          <p:attrName>ppt_x</p:attrName>
                                        </p:attrNameLst>
                                      </p:cBhvr>
                                      <p:tavLst>
                                        <p:tav tm="0">
                                          <p:val>
                                            <p:strVal val="#ppt_x+0.4"/>
                                          </p:val>
                                        </p:tav>
                                        <p:tav tm="100000">
                                          <p:val>
                                            <p:strVal val="#ppt_x-0.05"/>
                                          </p:val>
                                        </p:tav>
                                      </p:tavLst>
                                    </p:anim>
                                    <p:anim calcmode="lin" valueType="num">
                                      <p:cBhvr>
                                        <p:cTn id="19" dur="800" decel="100000" fill="hold"/>
                                        <p:tgtEl>
                                          <p:spTgt spid="2"/>
                                        </p:tgtEl>
                                        <p:attrNameLst>
                                          <p:attrName>ppt_y</p:attrName>
                                        </p:attrNameLst>
                                      </p:cBhvr>
                                      <p:tavLst>
                                        <p:tav tm="0">
                                          <p:val>
                                            <p:strVal val="#ppt_y-0.4"/>
                                          </p:val>
                                        </p:tav>
                                        <p:tav tm="100000">
                                          <p:val>
                                            <p:strVal val="#ppt_y+0.1"/>
                                          </p:val>
                                        </p:tav>
                                      </p:tavLst>
                                    </p:anim>
                                    <p:anim calcmode="lin" valueType="num">
                                      <p:cBhvr>
                                        <p:cTn id="20" dur="200" accel="100000" fill="hold">
                                          <p:stCondLst>
                                            <p:cond delay="800"/>
                                          </p:stCondLst>
                                        </p:cTn>
                                        <p:tgtEl>
                                          <p:spTgt spid="2"/>
                                        </p:tgtEl>
                                        <p:attrNameLst>
                                          <p:attrName>ppt_x</p:attrName>
                                        </p:attrNameLst>
                                      </p:cBhvr>
                                      <p:tavLst>
                                        <p:tav tm="0">
                                          <p:val>
                                            <p:strVal val="#ppt_x-0.05"/>
                                          </p:val>
                                        </p:tav>
                                        <p:tav tm="100000">
                                          <p:val>
                                            <p:strVal val="#ppt_x"/>
                                          </p:val>
                                        </p:tav>
                                      </p:tavLst>
                                    </p:anim>
                                    <p:anim calcmode="lin" valueType="num">
                                      <p:cBhvr>
                                        <p:cTn id="21" dur="200" accel="100000" fill="hold">
                                          <p:stCondLst>
                                            <p:cond delay="800"/>
                                          </p:stCondLst>
                                        </p:cTn>
                                        <p:tgtEl>
                                          <p:spTgt spid="2"/>
                                        </p:tgtEl>
                                        <p:attrNameLst>
                                          <p:attrName>ppt_y</p:attrName>
                                        </p:attrNameLst>
                                      </p:cBhvr>
                                      <p:tavLst>
                                        <p:tav tm="0">
                                          <p:val>
                                            <p:strVal val="#ppt_y+0.1"/>
                                          </p:val>
                                        </p:tav>
                                        <p:tav tm="100000">
                                          <p:val>
                                            <p:strVal val="#ppt_y"/>
                                          </p:val>
                                        </p:tav>
                                      </p:tavLst>
                                    </p:anim>
                                  </p:childTnLst>
                                </p:cTn>
                              </p:par>
                            </p:childTnLst>
                          </p:cTn>
                        </p:par>
                        <p:par>
                          <p:cTn id="22" fill="hold">
                            <p:stCondLst>
                              <p:cond delay="2000"/>
                            </p:stCondLst>
                            <p:childTnLst>
                              <p:par>
                                <p:cTn id="23" presetID="30" presetClass="entr" presetSubtype="0" fill="hold" grpId="0" nodeType="after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800" decel="100000"/>
                                        <p:tgtEl>
                                          <p:spTgt spid="3"/>
                                        </p:tgtEl>
                                      </p:cBhvr>
                                    </p:animEffect>
                                    <p:anim calcmode="lin" valueType="num">
                                      <p:cBhvr>
                                        <p:cTn id="26" dur="800" decel="100000" fill="hold"/>
                                        <p:tgtEl>
                                          <p:spTgt spid="3"/>
                                        </p:tgtEl>
                                        <p:attrNameLst>
                                          <p:attrName>style.rotation</p:attrName>
                                        </p:attrNameLst>
                                      </p:cBhvr>
                                      <p:tavLst>
                                        <p:tav tm="0">
                                          <p:val>
                                            <p:fltVal val="-90"/>
                                          </p:val>
                                        </p:tav>
                                        <p:tav tm="100000">
                                          <p:val>
                                            <p:fltVal val="0"/>
                                          </p:val>
                                        </p:tav>
                                      </p:tavLst>
                                    </p:anim>
                                    <p:anim calcmode="lin" valueType="num">
                                      <p:cBhvr>
                                        <p:cTn id="27" dur="800" decel="100000" fill="hold"/>
                                        <p:tgtEl>
                                          <p:spTgt spid="3"/>
                                        </p:tgtEl>
                                        <p:attrNameLst>
                                          <p:attrName>ppt_x</p:attrName>
                                        </p:attrNameLst>
                                      </p:cBhvr>
                                      <p:tavLst>
                                        <p:tav tm="0">
                                          <p:val>
                                            <p:strVal val="#ppt_x+0.4"/>
                                          </p:val>
                                        </p:tav>
                                        <p:tav tm="100000">
                                          <p:val>
                                            <p:strVal val="#ppt_x-0.05"/>
                                          </p:val>
                                        </p:tav>
                                      </p:tavLst>
                                    </p:anim>
                                    <p:anim calcmode="lin" valueType="num">
                                      <p:cBhvr>
                                        <p:cTn id="28" dur="800" decel="100000" fill="hold"/>
                                        <p:tgtEl>
                                          <p:spTgt spid="3"/>
                                        </p:tgtEl>
                                        <p:attrNameLst>
                                          <p:attrName>ppt_y</p:attrName>
                                        </p:attrNameLst>
                                      </p:cBhvr>
                                      <p:tavLst>
                                        <p:tav tm="0">
                                          <p:val>
                                            <p:strVal val="#ppt_y-0.4"/>
                                          </p:val>
                                        </p:tav>
                                        <p:tav tm="100000">
                                          <p:val>
                                            <p:strVal val="#ppt_y+0.1"/>
                                          </p:val>
                                        </p:tav>
                                      </p:tavLst>
                                    </p:anim>
                                    <p:anim calcmode="lin" valueType="num">
                                      <p:cBhvr>
                                        <p:cTn id="29" dur="200" accel="100000" fill="hold">
                                          <p:stCondLst>
                                            <p:cond delay="800"/>
                                          </p:stCondLst>
                                        </p:cTn>
                                        <p:tgtEl>
                                          <p:spTgt spid="3"/>
                                        </p:tgtEl>
                                        <p:attrNameLst>
                                          <p:attrName>ppt_x</p:attrName>
                                        </p:attrNameLst>
                                      </p:cBhvr>
                                      <p:tavLst>
                                        <p:tav tm="0">
                                          <p:val>
                                            <p:strVal val="#ppt_x-0.05"/>
                                          </p:val>
                                        </p:tav>
                                        <p:tav tm="100000">
                                          <p:val>
                                            <p:strVal val="#ppt_x"/>
                                          </p:val>
                                        </p:tav>
                                      </p:tavLst>
                                    </p:anim>
                                    <p:anim calcmode="lin" valueType="num">
                                      <p:cBhvr>
                                        <p:cTn id="30" dur="200" accel="100000" fill="hold">
                                          <p:stCondLst>
                                            <p:cond delay="800"/>
                                          </p:stCondLst>
                                        </p:cTn>
                                        <p:tgtEl>
                                          <p:spTgt spid="3"/>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2" grpId="0"/>
      <p:bldP spid="2" grpId="0"/>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14" name="Immagine 13" descr="Immagine che contiene testo, schermata, Carattere, linea&#10;&#10;Descrizione generata automaticamente">
            <a:extLst>
              <a:ext uri="{FF2B5EF4-FFF2-40B4-BE49-F238E27FC236}">
                <a16:creationId xmlns:a16="http://schemas.microsoft.com/office/drawing/2014/main" id="{B633CC9F-7A42-4CE8-37A6-7748E3DDA57E}"/>
              </a:ext>
            </a:extLst>
          </p:cNvPr>
          <p:cNvPicPr>
            <a:picLocks noChangeAspect="1"/>
          </p:cNvPicPr>
          <p:nvPr/>
        </p:nvPicPr>
        <p:blipFill>
          <a:blip r:embed="rId3"/>
          <a:stretch>
            <a:fillRect/>
          </a:stretch>
        </p:blipFill>
        <p:spPr>
          <a:xfrm>
            <a:off x="9555349" y="1293082"/>
            <a:ext cx="2484310" cy="5386037"/>
          </a:xfrm>
          <a:prstGeom prst="rect">
            <a:avLst/>
          </a:prstGeom>
        </p:spPr>
      </p:pic>
      <p:sp>
        <p:nvSpPr>
          <p:cNvPr id="142" name="Google Shape;142;p24"/>
          <p:cNvSpPr txBox="1"/>
          <p:nvPr/>
        </p:nvSpPr>
        <p:spPr>
          <a:xfrm>
            <a:off x="0" y="265814"/>
            <a:ext cx="12192000" cy="923400"/>
          </a:xfrm>
          <a:prstGeom prst="rect">
            <a:avLst/>
          </a:prstGeom>
          <a:solidFill>
            <a:schemeClr val="accent4"/>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p:txBody>
      </p:sp>
      <p:sp>
        <p:nvSpPr>
          <p:cNvPr id="143" name="Google Shape;143;p24"/>
          <p:cNvSpPr txBox="1"/>
          <p:nvPr/>
        </p:nvSpPr>
        <p:spPr>
          <a:xfrm>
            <a:off x="216900" y="291350"/>
            <a:ext cx="10542600"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it-IT" sz="4800" b="1">
                <a:solidFill>
                  <a:schemeClr val="lt1"/>
                </a:solidFill>
              </a:rPr>
              <a:t>User authentication &amp; management </a:t>
            </a:r>
            <a:endParaRPr sz="4800" b="1" i="0" u="none" strike="noStrike" cap="none">
              <a:solidFill>
                <a:schemeClr val="lt1"/>
              </a:solidFill>
              <a:latin typeface="Arial"/>
              <a:ea typeface="Arial"/>
              <a:cs typeface="Arial"/>
              <a:sym typeface="Arial"/>
            </a:endParaRPr>
          </a:p>
        </p:txBody>
      </p:sp>
      <p:sp>
        <p:nvSpPr>
          <p:cNvPr id="2" name="Google Shape;141;p24">
            <a:extLst>
              <a:ext uri="{FF2B5EF4-FFF2-40B4-BE49-F238E27FC236}">
                <a16:creationId xmlns:a16="http://schemas.microsoft.com/office/drawing/2014/main" id="{664EE0FB-AD76-F8F4-0493-1E33BA458830}"/>
              </a:ext>
            </a:extLst>
          </p:cNvPr>
          <p:cNvSpPr txBox="1"/>
          <p:nvPr/>
        </p:nvSpPr>
        <p:spPr>
          <a:xfrm>
            <a:off x="81279" y="1397100"/>
            <a:ext cx="9474069" cy="55396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t-IT" sz="2400" b="1" dirty="0" err="1">
                <a:solidFill>
                  <a:schemeClr val="dk1"/>
                </a:solidFill>
                <a:latin typeface="Times New Roman"/>
                <a:ea typeface="Times New Roman"/>
                <a:cs typeface="Times New Roman"/>
                <a:sym typeface="Times New Roman"/>
              </a:rPr>
              <a:t>Obtain</a:t>
            </a:r>
            <a:r>
              <a:rPr lang="it-IT" sz="2400" b="1" dirty="0">
                <a:solidFill>
                  <a:schemeClr val="dk1"/>
                </a:solidFill>
                <a:latin typeface="Times New Roman"/>
                <a:ea typeface="Times New Roman"/>
                <a:cs typeface="Times New Roman"/>
                <a:sym typeface="Times New Roman"/>
              </a:rPr>
              <a:t> data by IMPACT backend </a:t>
            </a:r>
            <a:r>
              <a:rPr lang="it-IT" sz="2400" b="1" dirty="0" err="1">
                <a:solidFill>
                  <a:schemeClr val="dk1"/>
                </a:solidFill>
                <a:latin typeface="Times New Roman"/>
                <a:ea typeface="Times New Roman"/>
                <a:cs typeface="Times New Roman"/>
                <a:sym typeface="Times New Roman"/>
              </a:rPr>
              <a:t>through</a:t>
            </a:r>
            <a:r>
              <a:rPr lang="it-IT" sz="2400" b="1" dirty="0">
                <a:solidFill>
                  <a:schemeClr val="dk1"/>
                </a:solidFill>
                <a:latin typeface="Times New Roman"/>
                <a:ea typeface="Times New Roman"/>
                <a:cs typeface="Times New Roman"/>
                <a:sym typeface="Times New Roman"/>
              </a:rPr>
              <a:t> HTTPS requests/</a:t>
            </a:r>
            <a:r>
              <a:rPr lang="it-IT" sz="2400" b="1" dirty="0" err="1">
                <a:solidFill>
                  <a:schemeClr val="dk1"/>
                </a:solidFill>
                <a:latin typeface="Times New Roman"/>
                <a:ea typeface="Times New Roman"/>
                <a:cs typeface="Times New Roman"/>
                <a:sym typeface="Times New Roman"/>
              </a:rPr>
              <a:t>responses</a:t>
            </a:r>
            <a:r>
              <a:rPr lang="it-IT" sz="2400" b="1" dirty="0">
                <a:solidFill>
                  <a:schemeClr val="dk1"/>
                </a:solidFill>
                <a:latin typeface="Times New Roman"/>
                <a:ea typeface="Times New Roman"/>
                <a:cs typeface="Times New Roman"/>
                <a:sym typeface="Times New Roman"/>
              </a:rPr>
              <a:t>:</a:t>
            </a:r>
            <a:endParaRPr sz="2400" b="1" dirty="0">
              <a:solidFill>
                <a:schemeClr val="dk1"/>
              </a:solidFill>
              <a:latin typeface="Times New Roman"/>
              <a:ea typeface="Times New Roman"/>
              <a:cs typeface="Times New Roman"/>
              <a:sym typeface="Times New Roman"/>
            </a:endParaRPr>
          </a:p>
        </p:txBody>
      </p:sp>
      <p:sp>
        <p:nvSpPr>
          <p:cNvPr id="3" name="Google Shape;141;p24">
            <a:extLst>
              <a:ext uri="{FF2B5EF4-FFF2-40B4-BE49-F238E27FC236}">
                <a16:creationId xmlns:a16="http://schemas.microsoft.com/office/drawing/2014/main" id="{326F366F-EB98-C91F-011F-9D341BFAFC17}"/>
              </a:ext>
            </a:extLst>
          </p:cNvPr>
          <p:cNvSpPr txBox="1"/>
          <p:nvPr/>
        </p:nvSpPr>
        <p:spPr>
          <a:xfrm>
            <a:off x="2072337" y="2012331"/>
            <a:ext cx="5491945" cy="553968"/>
          </a:xfrm>
          <a:prstGeom prst="rect">
            <a:avLst/>
          </a:prstGeom>
          <a:noFill/>
          <a:ln>
            <a:noFill/>
          </a:ln>
        </p:spPr>
        <p:txBody>
          <a:bodyPr spcFirstLastPara="1" wrap="square" lIns="91425" tIns="91425" rIns="91425" bIns="91425" anchor="t" anchorCtr="0">
            <a:spAutoFit/>
          </a:bodyPr>
          <a:lstStyle/>
          <a:p>
            <a:pPr marL="76200" lvl="0" algn="l" rtl="0">
              <a:spcBef>
                <a:spcPts val="0"/>
              </a:spcBef>
              <a:spcAft>
                <a:spcPts val="0"/>
              </a:spcAft>
              <a:buClr>
                <a:schemeClr val="dk1"/>
              </a:buClr>
              <a:buSzPts val="2400"/>
            </a:pPr>
            <a:r>
              <a:rPr lang="it-IT" sz="2400" dirty="0">
                <a:solidFill>
                  <a:schemeClr val="dk1"/>
                </a:solidFill>
                <a:latin typeface="Times New Roman"/>
                <a:ea typeface="Times New Roman"/>
                <a:cs typeface="Times New Roman"/>
                <a:sym typeface="Times New Roman"/>
              </a:rPr>
              <a:t>1. </a:t>
            </a:r>
            <a:r>
              <a:rPr lang="it-IT" sz="2400" dirty="0" err="1">
                <a:solidFill>
                  <a:schemeClr val="dk1"/>
                </a:solidFill>
                <a:latin typeface="Times New Roman"/>
                <a:ea typeface="Times New Roman"/>
                <a:cs typeface="Times New Roman"/>
                <a:sym typeface="Times New Roman"/>
              </a:rPr>
              <a:t>Request</a:t>
            </a:r>
            <a:r>
              <a:rPr lang="it-IT" sz="2400" dirty="0">
                <a:solidFill>
                  <a:schemeClr val="dk1"/>
                </a:solidFill>
                <a:latin typeface="Times New Roman"/>
                <a:ea typeface="Times New Roman"/>
                <a:cs typeface="Times New Roman"/>
                <a:sym typeface="Times New Roman"/>
              </a:rPr>
              <a:t> token (JWT) </a:t>
            </a:r>
            <a:r>
              <a:rPr lang="it-IT" sz="2400" dirty="0" err="1">
                <a:solidFill>
                  <a:schemeClr val="dk1"/>
                </a:solidFill>
                <a:latin typeface="Times New Roman"/>
                <a:ea typeface="Times New Roman"/>
                <a:cs typeface="Times New Roman"/>
                <a:sym typeface="Times New Roman"/>
              </a:rPr>
              <a:t>using</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credentials</a:t>
            </a:r>
            <a:endParaRPr sz="2400" dirty="0">
              <a:solidFill>
                <a:schemeClr val="dk1"/>
              </a:solidFill>
              <a:latin typeface="Times New Roman"/>
              <a:ea typeface="Times New Roman"/>
              <a:cs typeface="Times New Roman"/>
              <a:sym typeface="Times New Roman"/>
            </a:endParaRPr>
          </a:p>
        </p:txBody>
      </p:sp>
      <p:sp>
        <p:nvSpPr>
          <p:cNvPr id="4" name="Google Shape;141;p24">
            <a:extLst>
              <a:ext uri="{FF2B5EF4-FFF2-40B4-BE49-F238E27FC236}">
                <a16:creationId xmlns:a16="http://schemas.microsoft.com/office/drawing/2014/main" id="{00CF7086-CB60-57F3-9948-B68E24C67A8E}"/>
              </a:ext>
            </a:extLst>
          </p:cNvPr>
          <p:cNvSpPr txBox="1"/>
          <p:nvPr/>
        </p:nvSpPr>
        <p:spPr>
          <a:xfrm>
            <a:off x="2072337" y="2619797"/>
            <a:ext cx="5710541" cy="553968"/>
          </a:xfrm>
          <a:prstGeom prst="rect">
            <a:avLst/>
          </a:prstGeom>
          <a:noFill/>
          <a:ln>
            <a:noFill/>
          </a:ln>
        </p:spPr>
        <p:txBody>
          <a:bodyPr spcFirstLastPara="1" wrap="square" lIns="91425" tIns="91425" rIns="91425" bIns="91425" anchor="t" anchorCtr="0">
            <a:spAutoFit/>
          </a:bodyPr>
          <a:lstStyle/>
          <a:p>
            <a:pPr marL="76200" lvl="0" algn="l" rtl="0">
              <a:spcBef>
                <a:spcPts val="0"/>
              </a:spcBef>
              <a:spcAft>
                <a:spcPts val="0"/>
              </a:spcAft>
              <a:buClr>
                <a:schemeClr val="dk1"/>
              </a:buClr>
              <a:buSzPts val="2400"/>
            </a:pPr>
            <a:r>
              <a:rPr lang="it-IT" sz="2400" dirty="0">
                <a:solidFill>
                  <a:schemeClr val="dk1"/>
                </a:solidFill>
                <a:latin typeface="Times New Roman"/>
                <a:ea typeface="Times New Roman"/>
                <a:cs typeface="Times New Roman"/>
                <a:sym typeface="Times New Roman"/>
              </a:rPr>
              <a:t>2. </a:t>
            </a:r>
            <a:r>
              <a:rPr lang="it-IT" sz="2400" dirty="0" err="1">
                <a:solidFill>
                  <a:schemeClr val="dk1"/>
                </a:solidFill>
                <a:latin typeface="Times New Roman"/>
                <a:ea typeface="Times New Roman"/>
                <a:cs typeface="Times New Roman"/>
                <a:sym typeface="Times New Roman"/>
              </a:rPr>
              <a:t>Receive</a:t>
            </a:r>
            <a:r>
              <a:rPr lang="it-IT" sz="2400" dirty="0">
                <a:solidFill>
                  <a:schemeClr val="dk1"/>
                </a:solidFill>
                <a:latin typeface="Times New Roman"/>
                <a:ea typeface="Times New Roman"/>
                <a:cs typeface="Times New Roman"/>
                <a:sym typeface="Times New Roman"/>
              </a:rPr>
              <a:t> token</a:t>
            </a:r>
            <a:endParaRPr sz="2400" dirty="0">
              <a:solidFill>
                <a:schemeClr val="dk1"/>
              </a:solidFill>
              <a:latin typeface="Times New Roman"/>
              <a:ea typeface="Times New Roman"/>
              <a:cs typeface="Times New Roman"/>
              <a:sym typeface="Times New Roman"/>
            </a:endParaRPr>
          </a:p>
        </p:txBody>
      </p:sp>
      <p:sp>
        <p:nvSpPr>
          <p:cNvPr id="7" name="Rettangolo 6">
            <a:extLst>
              <a:ext uri="{FF2B5EF4-FFF2-40B4-BE49-F238E27FC236}">
                <a16:creationId xmlns:a16="http://schemas.microsoft.com/office/drawing/2014/main" id="{AD47CA9B-60F4-E222-565D-E57DEEF52878}"/>
              </a:ext>
            </a:extLst>
          </p:cNvPr>
          <p:cNvSpPr/>
          <p:nvPr/>
        </p:nvSpPr>
        <p:spPr>
          <a:xfrm>
            <a:off x="9555348" y="2773680"/>
            <a:ext cx="2484311" cy="1083478"/>
          </a:xfrm>
          <a:prstGeom prst="rect">
            <a:avLst/>
          </a:prstGeom>
          <a:no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3" name="Connettore 2 12">
            <a:extLst>
              <a:ext uri="{FF2B5EF4-FFF2-40B4-BE49-F238E27FC236}">
                <a16:creationId xmlns:a16="http://schemas.microsoft.com/office/drawing/2014/main" id="{28906E3C-3EEE-0AC5-877E-40F45C1B69DE}"/>
              </a:ext>
            </a:extLst>
          </p:cNvPr>
          <p:cNvCxnSpPr>
            <a:cxnSpLocks/>
            <a:stCxn id="3" idx="3"/>
            <a:endCxn id="7" idx="1"/>
          </p:cNvCxnSpPr>
          <p:nvPr/>
        </p:nvCxnSpPr>
        <p:spPr>
          <a:xfrm>
            <a:off x="7564282" y="2289315"/>
            <a:ext cx="1991066" cy="1026104"/>
          </a:xfrm>
          <a:prstGeom prst="straightConnector1">
            <a:avLst/>
          </a:prstGeom>
          <a:ln w="19050">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Rettangolo 16">
            <a:extLst>
              <a:ext uri="{FF2B5EF4-FFF2-40B4-BE49-F238E27FC236}">
                <a16:creationId xmlns:a16="http://schemas.microsoft.com/office/drawing/2014/main" id="{F6203C53-AC63-E9BD-2C62-33E9009BA2FE}"/>
              </a:ext>
            </a:extLst>
          </p:cNvPr>
          <p:cNvSpPr/>
          <p:nvPr/>
        </p:nvSpPr>
        <p:spPr>
          <a:xfrm>
            <a:off x="10139680" y="3857158"/>
            <a:ext cx="1280160" cy="453320"/>
          </a:xfrm>
          <a:prstGeom prst="rect">
            <a:avLst/>
          </a:prstGeom>
          <a:no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8" name="Connettore 2 17">
            <a:extLst>
              <a:ext uri="{FF2B5EF4-FFF2-40B4-BE49-F238E27FC236}">
                <a16:creationId xmlns:a16="http://schemas.microsoft.com/office/drawing/2014/main" id="{260D0ADF-027A-21C8-EB2D-0BD45E134534}"/>
              </a:ext>
            </a:extLst>
          </p:cNvPr>
          <p:cNvCxnSpPr>
            <a:cxnSpLocks/>
            <a:stCxn id="36" idx="3"/>
            <a:endCxn id="17" idx="1"/>
          </p:cNvCxnSpPr>
          <p:nvPr/>
        </p:nvCxnSpPr>
        <p:spPr>
          <a:xfrm flipV="1">
            <a:off x="9471766" y="4083818"/>
            <a:ext cx="667914" cy="747362"/>
          </a:xfrm>
          <a:prstGeom prst="straightConnector1">
            <a:avLst/>
          </a:prstGeom>
          <a:ln w="19050">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9" name="Immagine 8" descr="Immagine che contiene testo, schermata, Carattere, software&#10;&#10;Descrizione generata automaticamente">
            <a:extLst>
              <a:ext uri="{FF2B5EF4-FFF2-40B4-BE49-F238E27FC236}">
                <a16:creationId xmlns:a16="http://schemas.microsoft.com/office/drawing/2014/main" id="{D3EFD027-F2BD-D682-41A9-2280D7678B59}"/>
              </a:ext>
            </a:extLst>
          </p:cNvPr>
          <p:cNvPicPr>
            <a:picLocks noChangeAspect="1"/>
          </p:cNvPicPr>
          <p:nvPr/>
        </p:nvPicPr>
        <p:blipFill rotWithShape="1">
          <a:blip r:embed="rId4"/>
          <a:srcRect t="87974" b="6013"/>
          <a:stretch/>
        </p:blipFill>
        <p:spPr>
          <a:xfrm>
            <a:off x="1026176" y="3905100"/>
            <a:ext cx="3163253" cy="412375"/>
          </a:xfrm>
          <a:prstGeom prst="rect">
            <a:avLst/>
          </a:prstGeom>
        </p:spPr>
      </p:pic>
      <p:pic>
        <p:nvPicPr>
          <p:cNvPr id="11" name="Immagine 10" descr="Immagine che contiene testo, schermata, Carattere, design&#10;&#10;Descrizione generata automaticamente">
            <a:extLst>
              <a:ext uri="{FF2B5EF4-FFF2-40B4-BE49-F238E27FC236}">
                <a16:creationId xmlns:a16="http://schemas.microsoft.com/office/drawing/2014/main" id="{5F952A5E-7B1D-5B83-D391-D07489E7BC05}"/>
              </a:ext>
            </a:extLst>
          </p:cNvPr>
          <p:cNvPicPr>
            <a:picLocks noChangeAspect="1"/>
          </p:cNvPicPr>
          <p:nvPr/>
        </p:nvPicPr>
        <p:blipFill rotWithShape="1">
          <a:blip r:embed="rId5"/>
          <a:srcRect t="88314" b="5937"/>
          <a:stretch/>
        </p:blipFill>
        <p:spPr>
          <a:xfrm>
            <a:off x="5632157" y="3917999"/>
            <a:ext cx="3163253" cy="394256"/>
          </a:xfrm>
          <a:prstGeom prst="rect">
            <a:avLst/>
          </a:prstGeom>
        </p:spPr>
      </p:pic>
      <p:cxnSp>
        <p:nvCxnSpPr>
          <p:cNvPr id="15" name="Connettore 2 14">
            <a:extLst>
              <a:ext uri="{FF2B5EF4-FFF2-40B4-BE49-F238E27FC236}">
                <a16:creationId xmlns:a16="http://schemas.microsoft.com/office/drawing/2014/main" id="{8E6225BB-BD6F-408B-28BA-1E8CC8A1B890}"/>
              </a:ext>
            </a:extLst>
          </p:cNvPr>
          <p:cNvCxnSpPr>
            <a:cxnSpLocks/>
            <a:stCxn id="4" idx="2"/>
            <a:endCxn id="9" idx="0"/>
          </p:cNvCxnSpPr>
          <p:nvPr/>
        </p:nvCxnSpPr>
        <p:spPr>
          <a:xfrm flipH="1">
            <a:off x="2607803" y="3173765"/>
            <a:ext cx="2319805" cy="731335"/>
          </a:xfrm>
          <a:prstGeom prst="straightConnector1">
            <a:avLst/>
          </a:prstGeom>
          <a:ln w="19050">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nettore 2 19">
            <a:extLst>
              <a:ext uri="{FF2B5EF4-FFF2-40B4-BE49-F238E27FC236}">
                <a16:creationId xmlns:a16="http://schemas.microsoft.com/office/drawing/2014/main" id="{CB30DFC3-C5EB-A0E0-F247-920EBC934655}"/>
              </a:ext>
            </a:extLst>
          </p:cNvPr>
          <p:cNvCxnSpPr>
            <a:cxnSpLocks/>
            <a:stCxn id="4" idx="2"/>
            <a:endCxn id="11" idx="0"/>
          </p:cNvCxnSpPr>
          <p:nvPr/>
        </p:nvCxnSpPr>
        <p:spPr>
          <a:xfrm>
            <a:off x="4927608" y="3173765"/>
            <a:ext cx="2286176" cy="744234"/>
          </a:xfrm>
          <a:prstGeom prst="straightConnector1">
            <a:avLst/>
          </a:prstGeom>
          <a:ln w="19050">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6" name="Google Shape;141;p24">
            <a:extLst>
              <a:ext uri="{FF2B5EF4-FFF2-40B4-BE49-F238E27FC236}">
                <a16:creationId xmlns:a16="http://schemas.microsoft.com/office/drawing/2014/main" id="{A0E03932-9C9C-DC3C-1DCA-F87BD0313124}"/>
              </a:ext>
            </a:extLst>
          </p:cNvPr>
          <p:cNvSpPr txBox="1"/>
          <p:nvPr/>
        </p:nvSpPr>
        <p:spPr>
          <a:xfrm>
            <a:off x="4955799" y="4369530"/>
            <a:ext cx="4515967" cy="923299"/>
          </a:xfrm>
          <a:prstGeom prst="rect">
            <a:avLst/>
          </a:prstGeom>
          <a:noFill/>
          <a:ln>
            <a:noFill/>
          </a:ln>
        </p:spPr>
        <p:txBody>
          <a:bodyPr spcFirstLastPara="1" wrap="square" lIns="91425" tIns="91425" rIns="91425" bIns="91425" anchor="t" anchorCtr="0">
            <a:spAutoFit/>
          </a:bodyPr>
          <a:lstStyle/>
          <a:p>
            <a:pPr marL="76200" lvl="0" algn="ctr" rtl="0">
              <a:spcBef>
                <a:spcPts val="0"/>
              </a:spcBef>
              <a:spcAft>
                <a:spcPts val="0"/>
              </a:spcAft>
              <a:buClr>
                <a:schemeClr val="dk1"/>
              </a:buClr>
              <a:buSzPts val="2400"/>
            </a:pPr>
            <a:r>
              <a:rPr lang="it-IT" sz="2400" dirty="0">
                <a:solidFill>
                  <a:schemeClr val="dk1"/>
                </a:solidFill>
                <a:latin typeface="Times New Roman"/>
                <a:ea typeface="Times New Roman"/>
                <a:cs typeface="Times New Roman"/>
                <a:sym typeface="Times New Roman"/>
              </a:rPr>
              <a:t>2.2 </a:t>
            </a:r>
            <a:r>
              <a:rPr lang="it-IT" sz="2400" dirty="0" err="1">
                <a:solidFill>
                  <a:schemeClr val="dk1"/>
                </a:solidFill>
                <a:latin typeface="Times New Roman"/>
                <a:ea typeface="Times New Roman"/>
                <a:cs typeface="Times New Roman"/>
                <a:sym typeface="Times New Roman"/>
              </a:rPr>
              <a:t>If</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request</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is</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valid</a:t>
            </a:r>
            <a:r>
              <a:rPr lang="it-IT" sz="2400" dirty="0">
                <a:solidFill>
                  <a:schemeClr val="dk1"/>
                </a:solidFill>
                <a:latin typeface="Times New Roman"/>
                <a:ea typeface="Times New Roman"/>
                <a:cs typeface="Times New Roman"/>
                <a:sym typeface="Times New Roman"/>
              </a:rPr>
              <a:t>, the JWT token </a:t>
            </a:r>
            <a:r>
              <a:rPr lang="it-IT" sz="2400" dirty="0" err="1">
                <a:solidFill>
                  <a:schemeClr val="dk1"/>
                </a:solidFill>
                <a:latin typeface="Times New Roman"/>
                <a:ea typeface="Times New Roman"/>
                <a:cs typeface="Times New Roman"/>
                <a:sym typeface="Times New Roman"/>
              </a:rPr>
              <a:t>is</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sent</a:t>
            </a:r>
            <a:r>
              <a:rPr lang="it-IT" sz="2400" dirty="0">
                <a:solidFill>
                  <a:schemeClr val="dk1"/>
                </a:solidFill>
                <a:latin typeface="Times New Roman"/>
                <a:ea typeface="Times New Roman"/>
                <a:cs typeface="Times New Roman"/>
                <a:sym typeface="Times New Roman"/>
              </a:rPr>
              <a:t> by the server</a:t>
            </a:r>
            <a:endParaRPr sz="2400" b="1" dirty="0">
              <a:solidFill>
                <a:schemeClr val="dk1"/>
              </a:solidFill>
              <a:latin typeface="Times New Roman"/>
              <a:ea typeface="Times New Roman"/>
              <a:cs typeface="Times New Roman"/>
              <a:sym typeface="Times New Roman"/>
            </a:endParaRPr>
          </a:p>
        </p:txBody>
      </p:sp>
      <p:sp>
        <p:nvSpPr>
          <p:cNvPr id="37" name="Google Shape;141;p24">
            <a:extLst>
              <a:ext uri="{FF2B5EF4-FFF2-40B4-BE49-F238E27FC236}">
                <a16:creationId xmlns:a16="http://schemas.microsoft.com/office/drawing/2014/main" id="{BF79C2A1-F636-AE1C-AC2B-A3F6E7C30A20}"/>
              </a:ext>
            </a:extLst>
          </p:cNvPr>
          <p:cNvSpPr txBox="1"/>
          <p:nvPr/>
        </p:nvSpPr>
        <p:spPr>
          <a:xfrm>
            <a:off x="349818" y="4356631"/>
            <a:ext cx="4515967" cy="923299"/>
          </a:xfrm>
          <a:prstGeom prst="rect">
            <a:avLst/>
          </a:prstGeom>
          <a:noFill/>
          <a:ln>
            <a:noFill/>
          </a:ln>
        </p:spPr>
        <p:txBody>
          <a:bodyPr spcFirstLastPara="1" wrap="square" lIns="91425" tIns="91425" rIns="91425" bIns="91425" anchor="t" anchorCtr="0">
            <a:spAutoFit/>
          </a:bodyPr>
          <a:lstStyle/>
          <a:p>
            <a:pPr marL="76200" lvl="0" algn="ctr" rtl="0">
              <a:spcBef>
                <a:spcPts val="0"/>
              </a:spcBef>
              <a:spcAft>
                <a:spcPts val="0"/>
              </a:spcAft>
              <a:buClr>
                <a:schemeClr val="dk1"/>
              </a:buClr>
              <a:buSzPts val="2400"/>
            </a:pPr>
            <a:r>
              <a:rPr lang="it-IT" sz="2400" dirty="0">
                <a:solidFill>
                  <a:schemeClr val="dk1"/>
                </a:solidFill>
                <a:latin typeface="Times New Roman"/>
                <a:ea typeface="Times New Roman"/>
                <a:cs typeface="Times New Roman"/>
                <a:sym typeface="Times New Roman"/>
              </a:rPr>
              <a:t>2.1 </a:t>
            </a:r>
            <a:r>
              <a:rPr lang="it-IT" sz="2400" dirty="0" err="1">
                <a:solidFill>
                  <a:schemeClr val="dk1"/>
                </a:solidFill>
                <a:latin typeface="Times New Roman"/>
                <a:ea typeface="Times New Roman"/>
                <a:cs typeface="Times New Roman"/>
                <a:sym typeface="Times New Roman"/>
              </a:rPr>
              <a:t>If</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credentials</a:t>
            </a:r>
            <a:r>
              <a:rPr lang="it-IT" sz="2400" dirty="0">
                <a:solidFill>
                  <a:schemeClr val="dk1"/>
                </a:solidFill>
                <a:latin typeface="Times New Roman"/>
                <a:ea typeface="Times New Roman"/>
                <a:cs typeface="Times New Roman"/>
                <a:sym typeface="Times New Roman"/>
              </a:rPr>
              <a:t> are </a:t>
            </a:r>
            <a:r>
              <a:rPr lang="it-IT" sz="2400" dirty="0" err="1">
                <a:solidFill>
                  <a:schemeClr val="dk1"/>
                </a:solidFill>
                <a:latin typeface="Times New Roman"/>
                <a:ea typeface="Times New Roman"/>
                <a:cs typeface="Times New Roman"/>
                <a:sym typeface="Times New Roman"/>
              </a:rPr>
              <a:t>not</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correct</a:t>
            </a:r>
            <a:r>
              <a:rPr lang="it-IT" sz="2400" dirty="0">
                <a:solidFill>
                  <a:schemeClr val="dk1"/>
                </a:solidFill>
                <a:latin typeface="Times New Roman"/>
                <a:ea typeface="Times New Roman"/>
                <a:cs typeface="Times New Roman"/>
                <a:sym typeface="Times New Roman"/>
              </a:rPr>
              <a:t> the user </a:t>
            </a:r>
            <a:r>
              <a:rPr lang="it-IT" sz="2400" dirty="0" err="1">
                <a:solidFill>
                  <a:schemeClr val="dk1"/>
                </a:solidFill>
                <a:latin typeface="Times New Roman"/>
                <a:ea typeface="Times New Roman"/>
                <a:cs typeface="Times New Roman"/>
                <a:sym typeface="Times New Roman"/>
              </a:rPr>
              <a:t>has</a:t>
            </a:r>
            <a:r>
              <a:rPr lang="it-IT" sz="2400" dirty="0">
                <a:solidFill>
                  <a:schemeClr val="dk1"/>
                </a:solidFill>
                <a:latin typeface="Times New Roman"/>
                <a:ea typeface="Times New Roman"/>
                <a:cs typeface="Times New Roman"/>
                <a:sym typeface="Times New Roman"/>
              </a:rPr>
              <a:t> to </a:t>
            </a:r>
            <a:r>
              <a:rPr lang="it-IT" sz="2400" dirty="0" err="1">
                <a:solidFill>
                  <a:schemeClr val="dk1"/>
                </a:solidFill>
                <a:latin typeface="Times New Roman"/>
                <a:ea typeface="Times New Roman"/>
                <a:cs typeface="Times New Roman"/>
                <a:sym typeface="Times New Roman"/>
              </a:rPr>
              <a:t>try</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again</a:t>
            </a:r>
            <a:endParaRPr sz="2400" b="1" dirty="0">
              <a:solidFill>
                <a:schemeClr val="dk1"/>
              </a:solidFill>
              <a:latin typeface="Times New Roman"/>
              <a:ea typeface="Times New Roman"/>
              <a:cs typeface="Times New Roman"/>
              <a:sym typeface="Times New Roman"/>
            </a:endParaRPr>
          </a:p>
        </p:txBody>
      </p:sp>
      <p:sp>
        <p:nvSpPr>
          <p:cNvPr id="42" name="Google Shape;141;p24"/>
          <p:cNvSpPr txBox="1"/>
          <p:nvPr/>
        </p:nvSpPr>
        <p:spPr>
          <a:xfrm>
            <a:off x="2031175" y="5548184"/>
            <a:ext cx="6730772" cy="553968"/>
          </a:xfrm>
          <a:prstGeom prst="rect">
            <a:avLst/>
          </a:prstGeom>
          <a:noFill/>
          <a:ln>
            <a:noFill/>
          </a:ln>
        </p:spPr>
        <p:txBody>
          <a:bodyPr spcFirstLastPara="1" wrap="square" lIns="91425" tIns="91425" rIns="91425" bIns="91425" anchor="t" anchorCtr="0">
            <a:spAutoFit/>
          </a:bodyPr>
          <a:lstStyle/>
          <a:p>
            <a:pPr marL="76200" lvl="0" algn="l" rtl="0">
              <a:spcBef>
                <a:spcPts val="0"/>
              </a:spcBef>
              <a:spcAft>
                <a:spcPts val="0"/>
              </a:spcAft>
              <a:buClr>
                <a:schemeClr val="dk1"/>
              </a:buClr>
              <a:buSzPts val="2400"/>
            </a:pPr>
            <a:r>
              <a:rPr lang="it-IT" sz="2400" dirty="0">
                <a:solidFill>
                  <a:schemeClr val="dk1"/>
                </a:solidFill>
                <a:latin typeface="Times New Roman"/>
                <a:ea typeface="Times New Roman"/>
                <a:cs typeface="Times New Roman"/>
                <a:sym typeface="Times New Roman"/>
              </a:rPr>
              <a:t>3. </a:t>
            </a:r>
            <a:r>
              <a:rPr lang="it-IT" sz="2400" dirty="0" err="1">
                <a:solidFill>
                  <a:schemeClr val="dk1"/>
                </a:solidFill>
                <a:latin typeface="Times New Roman"/>
                <a:ea typeface="Times New Roman"/>
                <a:cs typeface="Times New Roman"/>
                <a:sym typeface="Times New Roman"/>
              </a:rPr>
              <a:t>Ask</a:t>
            </a:r>
            <a:r>
              <a:rPr lang="it-IT" sz="2400" dirty="0">
                <a:solidFill>
                  <a:schemeClr val="dk1"/>
                </a:solidFill>
                <a:latin typeface="Times New Roman"/>
                <a:ea typeface="Times New Roman"/>
                <a:cs typeface="Times New Roman"/>
                <a:sym typeface="Times New Roman"/>
              </a:rPr>
              <a:t> for </a:t>
            </a:r>
            <a:r>
              <a:rPr lang="it-IT" sz="2400" dirty="0" err="1">
                <a:solidFill>
                  <a:schemeClr val="dk1"/>
                </a:solidFill>
                <a:latin typeface="Times New Roman"/>
                <a:ea typeface="Times New Roman"/>
                <a:cs typeface="Times New Roman"/>
                <a:sym typeface="Times New Roman"/>
              </a:rPr>
              <a:t>specific</a:t>
            </a:r>
            <a:r>
              <a:rPr lang="it-IT" sz="2400" dirty="0">
                <a:solidFill>
                  <a:schemeClr val="dk1"/>
                </a:solidFill>
                <a:latin typeface="Times New Roman"/>
                <a:ea typeface="Times New Roman"/>
                <a:cs typeface="Times New Roman"/>
                <a:sym typeface="Times New Roman"/>
              </a:rPr>
              <a:t> data </a:t>
            </a:r>
            <a:r>
              <a:rPr lang="it-IT" sz="2400" dirty="0" err="1">
                <a:solidFill>
                  <a:schemeClr val="dk1"/>
                </a:solidFill>
                <a:latin typeface="Times New Roman"/>
                <a:ea typeface="Times New Roman"/>
                <a:cs typeface="Times New Roman"/>
                <a:sym typeface="Times New Roman"/>
              </a:rPr>
              <a:t>using</a:t>
            </a:r>
            <a:r>
              <a:rPr lang="it-IT" sz="2400" dirty="0">
                <a:solidFill>
                  <a:schemeClr val="dk1"/>
                </a:solidFill>
                <a:latin typeface="Times New Roman"/>
                <a:ea typeface="Times New Roman"/>
                <a:cs typeface="Times New Roman"/>
                <a:sym typeface="Times New Roman"/>
              </a:rPr>
              <a:t> token</a:t>
            </a:r>
            <a:endParaRPr sz="2400" dirty="0">
              <a:solidFill>
                <a:schemeClr val="dk1"/>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inVertical)">
                                      <p:cBhvr>
                                        <p:cTn id="7" dur="1000"/>
                                        <p:tgtEl>
                                          <p:spTgt spid="14"/>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arn(inVertical)">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2" presetClass="entr" presetSubtype="1" fill="hold" grpId="1" nodeType="click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750"/>
                                        <p:tgtEl>
                                          <p:spTgt spid="3"/>
                                        </p:tgtEl>
                                        <p:attrNameLst>
                                          <p:attrName>ppt_y</p:attrName>
                                        </p:attrNameLst>
                                      </p:cBhvr>
                                      <p:tavLst>
                                        <p:tav tm="0">
                                          <p:val>
                                            <p:strVal val="#ppt_y-#ppt_h*1.125000"/>
                                          </p:val>
                                        </p:tav>
                                        <p:tav tm="100000">
                                          <p:val>
                                            <p:strVal val="#ppt_y"/>
                                          </p:val>
                                        </p:tav>
                                      </p:tavLst>
                                    </p:anim>
                                    <p:animEffect transition="in" filter="wipe(down)">
                                      <p:cBhvr>
                                        <p:cTn id="16" dur="750"/>
                                        <p:tgtEl>
                                          <p:spTgt spid="3"/>
                                        </p:tgtEl>
                                      </p:cBhvr>
                                    </p:animEffect>
                                  </p:childTnLst>
                                </p:cTn>
                              </p:par>
                              <p:par>
                                <p:cTn id="17" presetID="10" presetClass="entr" presetSubtype="0" fill="hold" nodeType="withEffect">
                                  <p:stCondLst>
                                    <p:cond delay="25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750"/>
                                        <p:tgtEl>
                                          <p:spTgt spid="13"/>
                                        </p:tgtEl>
                                      </p:cBhvr>
                                    </p:animEffect>
                                  </p:childTnLst>
                                </p:cTn>
                              </p:par>
                              <p:par>
                                <p:cTn id="20" presetID="10" presetClass="entr" presetSubtype="0" fill="hold" grpId="0" nodeType="withEffect">
                                  <p:stCondLst>
                                    <p:cond delay="25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75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2" presetClass="entr" presetSubtype="8"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750"/>
                                        <p:tgtEl>
                                          <p:spTgt spid="4"/>
                                        </p:tgtEl>
                                        <p:attrNameLst>
                                          <p:attrName>ppt_x</p:attrName>
                                        </p:attrNameLst>
                                      </p:cBhvr>
                                      <p:tavLst>
                                        <p:tav tm="0">
                                          <p:val>
                                            <p:strVal val="#ppt_x-#ppt_w*1.125000"/>
                                          </p:val>
                                        </p:tav>
                                        <p:tav tm="100000">
                                          <p:val>
                                            <p:strVal val="#ppt_x"/>
                                          </p:val>
                                        </p:tav>
                                      </p:tavLst>
                                    </p:anim>
                                    <p:animEffect transition="in" filter="wipe(right)">
                                      <p:cBhvr>
                                        <p:cTn id="28" dur="750"/>
                                        <p:tgtEl>
                                          <p:spTgt spid="4"/>
                                        </p:tgtEl>
                                      </p:cBhvr>
                                    </p:animEffect>
                                  </p:childTnLst>
                                </p:cTn>
                              </p:par>
                              <p:par>
                                <p:cTn id="29" presetID="10" presetClass="exit" presetSubtype="0" fill="hold" nodeType="withEffect">
                                  <p:stCondLst>
                                    <p:cond delay="0"/>
                                  </p:stCondLst>
                                  <p:childTnLst>
                                    <p:animEffect transition="out" filter="fade">
                                      <p:cBhvr>
                                        <p:cTn id="30" dur="750"/>
                                        <p:tgtEl>
                                          <p:spTgt spid="13"/>
                                        </p:tgtEl>
                                      </p:cBhvr>
                                    </p:animEffect>
                                    <p:set>
                                      <p:cBhvr>
                                        <p:cTn id="31" dur="1" fill="hold">
                                          <p:stCondLst>
                                            <p:cond delay="749"/>
                                          </p:stCondLst>
                                        </p:cTn>
                                        <p:tgtEl>
                                          <p:spTgt spid="13"/>
                                        </p:tgtEl>
                                        <p:attrNameLst>
                                          <p:attrName>style.visibility</p:attrName>
                                        </p:attrNameLst>
                                      </p:cBhvr>
                                      <p:to>
                                        <p:strVal val="hidden"/>
                                      </p:to>
                                    </p:set>
                                  </p:childTnLst>
                                </p:cTn>
                              </p:par>
                              <p:par>
                                <p:cTn id="32" presetID="10" presetClass="exit" presetSubtype="0" fill="hold" grpId="1" nodeType="withEffect">
                                  <p:stCondLst>
                                    <p:cond delay="0"/>
                                  </p:stCondLst>
                                  <p:childTnLst>
                                    <p:animEffect transition="out" filter="fade">
                                      <p:cBhvr>
                                        <p:cTn id="33" dur="750"/>
                                        <p:tgtEl>
                                          <p:spTgt spid="7"/>
                                        </p:tgtEl>
                                      </p:cBhvr>
                                    </p:animEffect>
                                    <p:set>
                                      <p:cBhvr>
                                        <p:cTn id="34" dur="1" fill="hold">
                                          <p:stCondLst>
                                            <p:cond delay="749"/>
                                          </p:stCondLst>
                                        </p:cTn>
                                        <p:tgtEl>
                                          <p:spTgt spid="7"/>
                                        </p:tgtEl>
                                        <p:attrNameLst>
                                          <p:attrName>style.visibility</p:attrName>
                                        </p:attrNameLst>
                                      </p:cBhvr>
                                      <p:to>
                                        <p:strVal val="hidden"/>
                                      </p:to>
                                    </p:set>
                                  </p:childTnLst>
                                </p:cTn>
                              </p:par>
                            </p:childTnLst>
                          </p:cTn>
                        </p:par>
                        <p:par>
                          <p:cTn id="35" fill="hold">
                            <p:stCondLst>
                              <p:cond delay="750"/>
                            </p:stCondLst>
                            <p:childTnLst>
                              <p:par>
                                <p:cTn id="36" presetID="10" presetClass="entr" presetSubtype="0" fill="hold" nodeType="afterEffect">
                                  <p:stCondLst>
                                    <p:cond delay="50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1000"/>
                                        <p:tgtEl>
                                          <p:spTgt spid="15"/>
                                        </p:tgtEl>
                                      </p:cBhvr>
                                    </p:animEffect>
                                  </p:childTnLst>
                                </p:cTn>
                              </p:par>
                              <p:par>
                                <p:cTn id="39" presetID="6" presetClass="entr" presetSubtype="16" fill="hold" nodeType="with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circle(in)">
                                      <p:cBhvr>
                                        <p:cTn id="41" dur="1250"/>
                                        <p:tgtEl>
                                          <p:spTgt spid="9"/>
                                        </p:tgtEl>
                                      </p:cBhvr>
                                    </p:animEffect>
                                  </p:childTnLst>
                                </p:cTn>
                              </p:par>
                              <p:par>
                                <p:cTn id="42" presetID="12" presetClass="entr" presetSubtype="8" fill="hold" grpId="0" nodeType="withEffect">
                                  <p:stCondLst>
                                    <p:cond delay="0"/>
                                  </p:stCondLst>
                                  <p:childTnLst>
                                    <p:set>
                                      <p:cBhvr>
                                        <p:cTn id="43" dur="1" fill="hold">
                                          <p:stCondLst>
                                            <p:cond delay="0"/>
                                          </p:stCondLst>
                                        </p:cTn>
                                        <p:tgtEl>
                                          <p:spTgt spid="37"/>
                                        </p:tgtEl>
                                        <p:attrNameLst>
                                          <p:attrName>style.visibility</p:attrName>
                                        </p:attrNameLst>
                                      </p:cBhvr>
                                      <p:to>
                                        <p:strVal val="visible"/>
                                      </p:to>
                                    </p:set>
                                    <p:anim calcmode="lin" valueType="num">
                                      <p:cBhvr additive="base">
                                        <p:cTn id="44" dur="750"/>
                                        <p:tgtEl>
                                          <p:spTgt spid="37"/>
                                        </p:tgtEl>
                                        <p:attrNameLst>
                                          <p:attrName>ppt_x</p:attrName>
                                        </p:attrNameLst>
                                      </p:cBhvr>
                                      <p:tavLst>
                                        <p:tav tm="0">
                                          <p:val>
                                            <p:strVal val="#ppt_x-#ppt_w*1.125000"/>
                                          </p:val>
                                        </p:tav>
                                        <p:tav tm="100000">
                                          <p:val>
                                            <p:strVal val="#ppt_x"/>
                                          </p:val>
                                        </p:tav>
                                      </p:tavLst>
                                    </p:anim>
                                    <p:animEffect transition="in" filter="wipe(right)">
                                      <p:cBhvr>
                                        <p:cTn id="45" dur="750"/>
                                        <p:tgtEl>
                                          <p:spTgt spid="37"/>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fade">
                                      <p:cBhvr>
                                        <p:cTn id="50" dur="1000"/>
                                        <p:tgtEl>
                                          <p:spTgt spid="20"/>
                                        </p:tgtEl>
                                      </p:cBhvr>
                                    </p:animEffect>
                                  </p:childTnLst>
                                </p:cTn>
                              </p:par>
                              <p:par>
                                <p:cTn id="51" presetID="6" presetClass="entr" presetSubtype="16" fill="hold" nodeType="withEffect">
                                  <p:stCondLst>
                                    <p:cond delay="0"/>
                                  </p:stCondLst>
                                  <p:childTnLst>
                                    <p:set>
                                      <p:cBhvr>
                                        <p:cTn id="52" dur="1" fill="hold">
                                          <p:stCondLst>
                                            <p:cond delay="0"/>
                                          </p:stCondLst>
                                        </p:cTn>
                                        <p:tgtEl>
                                          <p:spTgt spid="11"/>
                                        </p:tgtEl>
                                        <p:attrNameLst>
                                          <p:attrName>style.visibility</p:attrName>
                                        </p:attrNameLst>
                                      </p:cBhvr>
                                      <p:to>
                                        <p:strVal val="visible"/>
                                      </p:to>
                                    </p:set>
                                    <p:animEffect transition="in" filter="circle(in)">
                                      <p:cBhvr>
                                        <p:cTn id="53" dur="1250"/>
                                        <p:tgtEl>
                                          <p:spTgt spid="11"/>
                                        </p:tgtEl>
                                      </p:cBhvr>
                                    </p:animEffect>
                                  </p:childTnLst>
                                </p:cTn>
                              </p:par>
                              <p:par>
                                <p:cTn id="54" presetID="12" presetClass="entr" presetSubtype="2" fill="hold" grpId="0" nodeType="withEffect">
                                  <p:stCondLst>
                                    <p:cond delay="0"/>
                                  </p:stCondLst>
                                  <p:childTnLst>
                                    <p:set>
                                      <p:cBhvr>
                                        <p:cTn id="55" dur="1" fill="hold">
                                          <p:stCondLst>
                                            <p:cond delay="0"/>
                                          </p:stCondLst>
                                        </p:cTn>
                                        <p:tgtEl>
                                          <p:spTgt spid="36"/>
                                        </p:tgtEl>
                                        <p:attrNameLst>
                                          <p:attrName>style.visibility</p:attrName>
                                        </p:attrNameLst>
                                      </p:cBhvr>
                                      <p:to>
                                        <p:strVal val="visible"/>
                                      </p:to>
                                    </p:set>
                                    <p:anim calcmode="lin" valueType="num">
                                      <p:cBhvr additive="base">
                                        <p:cTn id="56" dur="750"/>
                                        <p:tgtEl>
                                          <p:spTgt spid="36"/>
                                        </p:tgtEl>
                                        <p:attrNameLst>
                                          <p:attrName>ppt_x</p:attrName>
                                        </p:attrNameLst>
                                      </p:cBhvr>
                                      <p:tavLst>
                                        <p:tav tm="0">
                                          <p:val>
                                            <p:strVal val="#ppt_x+#ppt_w*1.125000"/>
                                          </p:val>
                                        </p:tav>
                                        <p:tav tm="100000">
                                          <p:val>
                                            <p:strVal val="#ppt_x"/>
                                          </p:val>
                                        </p:tav>
                                      </p:tavLst>
                                    </p:anim>
                                    <p:animEffect transition="in" filter="wipe(left)">
                                      <p:cBhvr>
                                        <p:cTn id="57" dur="750"/>
                                        <p:tgtEl>
                                          <p:spTgt spid="36"/>
                                        </p:tgtEl>
                                      </p:cBhvr>
                                    </p:animEffect>
                                  </p:childTnLst>
                                </p:cTn>
                              </p:par>
                              <p:par>
                                <p:cTn id="58" presetID="10" presetClass="entr" presetSubtype="0" fill="hold" nodeType="withEffect">
                                  <p:stCondLst>
                                    <p:cond delay="250"/>
                                  </p:stCondLst>
                                  <p:childTnLst>
                                    <p:set>
                                      <p:cBhvr>
                                        <p:cTn id="59" dur="1" fill="hold">
                                          <p:stCondLst>
                                            <p:cond delay="0"/>
                                          </p:stCondLst>
                                        </p:cTn>
                                        <p:tgtEl>
                                          <p:spTgt spid="18"/>
                                        </p:tgtEl>
                                        <p:attrNameLst>
                                          <p:attrName>style.visibility</p:attrName>
                                        </p:attrNameLst>
                                      </p:cBhvr>
                                      <p:to>
                                        <p:strVal val="visible"/>
                                      </p:to>
                                    </p:set>
                                    <p:animEffect transition="in" filter="fade">
                                      <p:cBhvr>
                                        <p:cTn id="60" dur="750"/>
                                        <p:tgtEl>
                                          <p:spTgt spid="18"/>
                                        </p:tgtEl>
                                      </p:cBhvr>
                                    </p:animEffect>
                                  </p:childTnLst>
                                </p:cTn>
                              </p:par>
                              <p:par>
                                <p:cTn id="61" presetID="10" presetClass="entr" presetSubtype="0" fill="hold" grpId="0" nodeType="withEffect">
                                  <p:stCondLst>
                                    <p:cond delay="250"/>
                                  </p:stCondLst>
                                  <p:childTnLst>
                                    <p:set>
                                      <p:cBhvr>
                                        <p:cTn id="62" dur="1" fill="hold">
                                          <p:stCondLst>
                                            <p:cond delay="0"/>
                                          </p:stCondLst>
                                        </p:cTn>
                                        <p:tgtEl>
                                          <p:spTgt spid="17"/>
                                        </p:tgtEl>
                                        <p:attrNameLst>
                                          <p:attrName>style.visibility</p:attrName>
                                        </p:attrNameLst>
                                      </p:cBhvr>
                                      <p:to>
                                        <p:strVal val="visible"/>
                                      </p:to>
                                    </p:set>
                                    <p:animEffect transition="in" filter="fade">
                                      <p:cBhvr>
                                        <p:cTn id="63" dur="750"/>
                                        <p:tgtEl>
                                          <p:spTgt spid="17"/>
                                        </p:tgtEl>
                                      </p:cBhvr>
                                    </p:animEffect>
                                  </p:childTnLst>
                                </p:cTn>
                              </p:par>
                            </p:childTnLst>
                          </p:cTn>
                        </p:par>
                      </p:childTnLst>
                    </p:cTn>
                  </p:par>
                  <p:par>
                    <p:cTn id="64" fill="hold">
                      <p:stCondLst>
                        <p:cond delay="indefinite"/>
                      </p:stCondLst>
                      <p:childTnLst>
                        <p:par>
                          <p:cTn id="65" fill="hold">
                            <p:stCondLst>
                              <p:cond delay="0"/>
                            </p:stCondLst>
                            <p:childTnLst>
                              <p:par>
                                <p:cTn id="66" presetID="12" presetClass="entr" presetSubtype="4" fill="hold" grpId="0" nodeType="clickEffect">
                                  <p:stCondLst>
                                    <p:cond delay="0"/>
                                  </p:stCondLst>
                                  <p:childTnLst>
                                    <p:set>
                                      <p:cBhvr>
                                        <p:cTn id="67" dur="1" fill="hold">
                                          <p:stCondLst>
                                            <p:cond delay="0"/>
                                          </p:stCondLst>
                                        </p:cTn>
                                        <p:tgtEl>
                                          <p:spTgt spid="42"/>
                                        </p:tgtEl>
                                        <p:attrNameLst>
                                          <p:attrName>style.visibility</p:attrName>
                                        </p:attrNameLst>
                                      </p:cBhvr>
                                      <p:to>
                                        <p:strVal val="visible"/>
                                      </p:to>
                                    </p:set>
                                    <p:anim calcmode="lin" valueType="num">
                                      <p:cBhvr additive="base">
                                        <p:cTn id="68" dur="750"/>
                                        <p:tgtEl>
                                          <p:spTgt spid="42"/>
                                        </p:tgtEl>
                                        <p:attrNameLst>
                                          <p:attrName>ppt_y</p:attrName>
                                        </p:attrNameLst>
                                      </p:cBhvr>
                                      <p:tavLst>
                                        <p:tav tm="0">
                                          <p:val>
                                            <p:strVal val="#ppt_y+#ppt_h*1.125000"/>
                                          </p:val>
                                        </p:tav>
                                        <p:tav tm="100000">
                                          <p:val>
                                            <p:strVal val="#ppt_y"/>
                                          </p:val>
                                        </p:tav>
                                      </p:tavLst>
                                    </p:anim>
                                    <p:animEffect transition="in" filter="wipe(up)">
                                      <p:cBhvr>
                                        <p:cTn id="69" dur="750"/>
                                        <p:tgtEl>
                                          <p:spTgt spid="42"/>
                                        </p:tgtEl>
                                      </p:cBhvr>
                                    </p:animEffect>
                                  </p:childTnLst>
                                </p:cTn>
                              </p:par>
                              <p:par>
                                <p:cTn id="70" presetID="10" presetClass="exit" presetSubtype="0" fill="hold" nodeType="withEffect">
                                  <p:stCondLst>
                                    <p:cond delay="0"/>
                                  </p:stCondLst>
                                  <p:childTnLst>
                                    <p:animEffect transition="out" filter="fade">
                                      <p:cBhvr>
                                        <p:cTn id="71" dur="750"/>
                                        <p:tgtEl>
                                          <p:spTgt spid="18"/>
                                        </p:tgtEl>
                                      </p:cBhvr>
                                    </p:animEffect>
                                    <p:set>
                                      <p:cBhvr>
                                        <p:cTn id="72" dur="1" fill="hold">
                                          <p:stCondLst>
                                            <p:cond delay="749"/>
                                          </p:stCondLst>
                                        </p:cTn>
                                        <p:tgtEl>
                                          <p:spTgt spid="18"/>
                                        </p:tgtEl>
                                        <p:attrNameLst>
                                          <p:attrName>style.visibility</p:attrName>
                                        </p:attrNameLst>
                                      </p:cBhvr>
                                      <p:to>
                                        <p:strVal val="hidden"/>
                                      </p:to>
                                    </p:set>
                                  </p:childTnLst>
                                </p:cTn>
                              </p:par>
                              <p:par>
                                <p:cTn id="73" presetID="10" presetClass="exit" presetSubtype="0" fill="hold" grpId="1" nodeType="withEffect">
                                  <p:stCondLst>
                                    <p:cond delay="0"/>
                                  </p:stCondLst>
                                  <p:childTnLst>
                                    <p:animEffect transition="out" filter="fade">
                                      <p:cBhvr>
                                        <p:cTn id="74" dur="750"/>
                                        <p:tgtEl>
                                          <p:spTgt spid="17"/>
                                        </p:tgtEl>
                                      </p:cBhvr>
                                    </p:animEffect>
                                    <p:set>
                                      <p:cBhvr>
                                        <p:cTn id="75" dur="1" fill="hold">
                                          <p:stCondLst>
                                            <p:cond delay="749"/>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1"/>
      <p:bldP spid="4" grpId="0"/>
      <p:bldP spid="7" grpId="0" animBg="1"/>
      <p:bldP spid="7" grpId="1" animBg="1"/>
      <p:bldP spid="17" grpId="0" animBg="1"/>
      <p:bldP spid="17" grpId="1" animBg="1"/>
      <p:bldP spid="36" grpId="0"/>
      <p:bldP spid="37" grpId="0"/>
      <p:bldP spid="4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g64c9dc7b6df255d4_28"/>
          <p:cNvSpPr txBox="1"/>
          <p:nvPr/>
        </p:nvSpPr>
        <p:spPr>
          <a:xfrm>
            <a:off x="221229" y="1780349"/>
            <a:ext cx="9008380" cy="1292631"/>
          </a:xfrm>
          <a:prstGeom prst="rect">
            <a:avLst/>
          </a:prstGeom>
          <a:noFill/>
          <a:ln>
            <a:noFill/>
          </a:ln>
        </p:spPr>
        <p:txBody>
          <a:bodyPr spcFirstLastPara="1" wrap="square" lIns="91425" tIns="91425" rIns="91425" bIns="91425" anchor="t" anchorCtr="0">
            <a:spAutoFit/>
          </a:bodyPr>
          <a:lstStyle/>
          <a:p>
            <a:pPr lvl="0"/>
            <a:r>
              <a:rPr lang="it-IT" sz="2400" dirty="0">
                <a:solidFill>
                  <a:schemeClr val="dk1"/>
                </a:solidFill>
                <a:latin typeface="Times New Roman"/>
                <a:ea typeface="Times New Roman"/>
                <a:cs typeface="Times New Roman"/>
                <a:sym typeface="Times New Roman"/>
              </a:rPr>
              <a:t>Data </a:t>
            </a:r>
            <a:r>
              <a:rPr lang="it-IT" sz="2400" dirty="0" err="1">
                <a:solidFill>
                  <a:schemeClr val="dk1"/>
                </a:solidFill>
                <a:latin typeface="Times New Roman"/>
                <a:ea typeface="Times New Roman"/>
                <a:cs typeface="Times New Roman"/>
                <a:sym typeface="Times New Roman"/>
              </a:rPr>
              <a:t>were</a:t>
            </a:r>
            <a:r>
              <a:rPr lang="it-IT" sz="2400" dirty="0">
                <a:solidFill>
                  <a:schemeClr val="dk1"/>
                </a:solidFill>
                <a:latin typeface="Times New Roman"/>
                <a:ea typeface="Times New Roman"/>
                <a:cs typeface="Times New Roman"/>
                <a:sym typeface="Times New Roman"/>
              </a:rPr>
              <a:t> </a:t>
            </a:r>
            <a:r>
              <a:rPr lang="it-IT" sz="2400" dirty="0" err="1">
                <a:solidFill>
                  <a:schemeClr val="dk1"/>
                </a:solidFill>
                <a:latin typeface="Times New Roman"/>
                <a:ea typeface="Times New Roman"/>
                <a:cs typeface="Times New Roman"/>
                <a:sym typeface="Times New Roman"/>
              </a:rPr>
              <a:t>collected</a:t>
            </a:r>
            <a:r>
              <a:rPr lang="it-IT" sz="2400" dirty="0">
                <a:solidFill>
                  <a:schemeClr val="dk1"/>
                </a:solidFill>
                <a:latin typeface="Times New Roman"/>
                <a:ea typeface="Times New Roman"/>
                <a:cs typeface="Times New Roman"/>
                <a:sym typeface="Times New Roman"/>
              </a:rPr>
              <a:t> (from 09/02 to 30/11) by professor </a:t>
            </a:r>
            <a:r>
              <a:rPr lang="it-IT" sz="2400" dirty="0" err="1">
                <a:solidFill>
                  <a:schemeClr val="dk1"/>
                </a:solidFill>
                <a:latin typeface="Times New Roman"/>
                <a:ea typeface="Times New Roman"/>
                <a:cs typeface="Times New Roman"/>
                <a:sym typeface="Times New Roman"/>
              </a:rPr>
              <a:t>using</a:t>
            </a:r>
            <a:r>
              <a:rPr lang="it-IT" sz="2400" dirty="0">
                <a:solidFill>
                  <a:schemeClr val="dk1"/>
                </a:solidFill>
                <a:latin typeface="Times New Roman"/>
                <a:ea typeface="Times New Roman"/>
                <a:cs typeface="Times New Roman"/>
                <a:sym typeface="Times New Roman"/>
              </a:rPr>
              <a:t> the Fitbit Versa 2, a smartwatch for monitoring </a:t>
            </a:r>
            <a:r>
              <a:rPr lang="it-IT" sz="2400" dirty="0" err="1">
                <a:solidFill>
                  <a:schemeClr val="dk1"/>
                </a:solidFill>
                <a:latin typeface="Times New Roman"/>
                <a:ea typeface="Times New Roman"/>
                <a:cs typeface="Times New Roman"/>
                <a:sym typeface="Times New Roman"/>
              </a:rPr>
              <a:t>user’s</a:t>
            </a:r>
            <a:r>
              <a:rPr lang="it-IT" sz="2400" dirty="0">
                <a:solidFill>
                  <a:schemeClr val="dk1"/>
                </a:solidFill>
                <a:latin typeface="Times New Roman"/>
                <a:ea typeface="Times New Roman"/>
                <a:cs typeface="Times New Roman"/>
                <a:sym typeface="Times New Roman"/>
              </a:rPr>
              <a:t> health, and </a:t>
            </a:r>
            <a:r>
              <a:rPr lang="it-IT" sz="2400" dirty="0" err="1">
                <a:solidFill>
                  <a:schemeClr val="dk1"/>
                </a:solidFill>
                <a:latin typeface="Times New Roman"/>
                <a:ea typeface="Times New Roman"/>
                <a:cs typeface="Times New Roman"/>
                <a:sym typeface="Times New Roman"/>
              </a:rPr>
              <a:t>they</a:t>
            </a:r>
            <a:r>
              <a:rPr lang="it-IT" sz="2400" dirty="0">
                <a:solidFill>
                  <a:schemeClr val="dk1"/>
                </a:solidFill>
                <a:latin typeface="Times New Roman"/>
                <a:ea typeface="Times New Roman"/>
                <a:cs typeface="Times New Roman"/>
                <a:sym typeface="Times New Roman"/>
              </a:rPr>
              <a:t> are </a:t>
            </a:r>
            <a:r>
              <a:rPr lang="it-IT" sz="2400" dirty="0" err="1">
                <a:solidFill>
                  <a:schemeClr val="dk1"/>
                </a:solidFill>
                <a:latin typeface="Times New Roman"/>
                <a:ea typeface="Times New Roman"/>
                <a:cs typeface="Times New Roman"/>
                <a:sym typeface="Times New Roman"/>
              </a:rPr>
              <a:t>stored</a:t>
            </a:r>
            <a:r>
              <a:rPr lang="it-IT" sz="2400" dirty="0">
                <a:solidFill>
                  <a:schemeClr val="dk1"/>
                </a:solidFill>
                <a:latin typeface="Times New Roman"/>
                <a:ea typeface="Times New Roman"/>
                <a:cs typeface="Times New Roman"/>
                <a:sym typeface="Times New Roman"/>
              </a:rPr>
              <a:t> in the IMPACT server in a JSON format. </a:t>
            </a:r>
          </a:p>
        </p:txBody>
      </p:sp>
      <p:sp>
        <p:nvSpPr>
          <p:cNvPr id="149" name="Google Shape;149;g64c9dc7b6df255d4_28"/>
          <p:cNvSpPr txBox="1"/>
          <p:nvPr/>
        </p:nvSpPr>
        <p:spPr>
          <a:xfrm>
            <a:off x="0" y="265814"/>
            <a:ext cx="12192000" cy="923400"/>
          </a:xfrm>
          <a:prstGeom prst="rect">
            <a:avLst/>
          </a:prstGeom>
          <a:solidFill>
            <a:schemeClr val="accent4"/>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a:p>
            <a:pPr marL="0" marR="0" lvl="0" indent="0" algn="l" rtl="0">
              <a:lnSpc>
                <a:spcPct val="100000"/>
              </a:lnSpc>
              <a:spcBef>
                <a:spcPts val="0"/>
              </a:spcBef>
              <a:spcAft>
                <a:spcPts val="0"/>
              </a:spcAft>
              <a:buClr>
                <a:srgbClr val="000000"/>
              </a:buClr>
              <a:buSzPts val="1800"/>
              <a:buFont typeface="Arial"/>
              <a:buNone/>
            </a:pPr>
            <a:endParaRPr sz="1800">
              <a:solidFill>
                <a:schemeClr val="dk1"/>
              </a:solidFill>
            </a:endParaRPr>
          </a:p>
        </p:txBody>
      </p:sp>
      <p:sp>
        <p:nvSpPr>
          <p:cNvPr id="150" name="Google Shape;150;g64c9dc7b6df255d4_28"/>
          <p:cNvSpPr txBox="1"/>
          <p:nvPr/>
        </p:nvSpPr>
        <p:spPr>
          <a:xfrm>
            <a:off x="216900" y="291350"/>
            <a:ext cx="10542600"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it-IT" sz="4800" b="1" dirty="0">
                <a:solidFill>
                  <a:schemeClr val="lt1"/>
                </a:solidFill>
              </a:rPr>
              <a:t>Data Collection and Visualization </a:t>
            </a:r>
            <a:endParaRPr sz="4800" b="1" i="0" u="none" strike="noStrike" cap="none" dirty="0">
              <a:solidFill>
                <a:schemeClr val="lt1"/>
              </a:solidFill>
              <a:latin typeface="Arial"/>
              <a:ea typeface="Arial"/>
              <a:cs typeface="Arial"/>
              <a:sym typeface="Arial"/>
            </a:endParaRPr>
          </a:p>
        </p:txBody>
      </p:sp>
      <p:pic>
        <p:nvPicPr>
          <p:cNvPr id="4" name="Immagine 3" descr="Immagine che contiene testo, schermata, Carattere, design&#10;&#10;Descrizione generata automaticamente">
            <a:hlinkClick r:id="rId3" action="ppaction://hlinksldjump"/>
            <a:extLst>
              <a:ext uri="{FF2B5EF4-FFF2-40B4-BE49-F238E27FC236}">
                <a16:creationId xmlns:a16="http://schemas.microsoft.com/office/drawing/2014/main" id="{91C7736F-79EA-9DD7-7E21-19FBB9EEAD14}"/>
              </a:ext>
            </a:extLst>
          </p:cNvPr>
          <p:cNvPicPr>
            <a:picLocks noChangeAspect="1"/>
          </p:cNvPicPr>
          <p:nvPr/>
        </p:nvPicPr>
        <p:blipFill>
          <a:blip r:embed="rId4"/>
          <a:stretch>
            <a:fillRect/>
          </a:stretch>
        </p:blipFill>
        <p:spPr>
          <a:xfrm>
            <a:off x="9511984" y="1426671"/>
            <a:ext cx="2332471" cy="5056848"/>
          </a:xfrm>
          <a:prstGeom prst="rect">
            <a:avLst/>
          </a:prstGeom>
        </p:spPr>
      </p:pic>
      <p:sp>
        <p:nvSpPr>
          <p:cNvPr id="5" name="Rettangolo 4">
            <a:hlinkClick r:id="rId5" action="ppaction://hlinksldjump"/>
            <a:extLst>
              <a:ext uri="{FF2B5EF4-FFF2-40B4-BE49-F238E27FC236}">
                <a16:creationId xmlns:a16="http://schemas.microsoft.com/office/drawing/2014/main" id="{3251B000-405A-FB73-A8EA-9CD5E2916CBA}"/>
              </a:ext>
            </a:extLst>
          </p:cNvPr>
          <p:cNvSpPr/>
          <p:nvPr/>
        </p:nvSpPr>
        <p:spPr>
          <a:xfrm>
            <a:off x="9814560" y="2174240"/>
            <a:ext cx="1747520" cy="56896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ttangolo 5">
            <a:extLst>
              <a:ext uri="{FF2B5EF4-FFF2-40B4-BE49-F238E27FC236}">
                <a16:creationId xmlns:a16="http://schemas.microsoft.com/office/drawing/2014/main" id="{1F3A06A8-4AEF-577B-2B6E-C1438D23B8F2}"/>
              </a:ext>
            </a:extLst>
          </p:cNvPr>
          <p:cNvSpPr/>
          <p:nvPr/>
        </p:nvSpPr>
        <p:spPr>
          <a:xfrm>
            <a:off x="9804459" y="3490769"/>
            <a:ext cx="1747520" cy="56896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ttangolo 6">
            <a:hlinkClick r:id="rId6" action="ppaction://hlinksldjump"/>
            <a:extLst>
              <a:ext uri="{FF2B5EF4-FFF2-40B4-BE49-F238E27FC236}">
                <a16:creationId xmlns:a16="http://schemas.microsoft.com/office/drawing/2014/main" id="{F945714E-375B-9963-330A-3B5C0AE84EFA}"/>
              </a:ext>
            </a:extLst>
          </p:cNvPr>
          <p:cNvSpPr/>
          <p:nvPr/>
        </p:nvSpPr>
        <p:spPr>
          <a:xfrm>
            <a:off x="9814560" y="4807298"/>
            <a:ext cx="1747520" cy="56896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Google Shape;148;g64c9dc7b6df255d4_28">
            <a:extLst>
              <a:ext uri="{FF2B5EF4-FFF2-40B4-BE49-F238E27FC236}">
                <a16:creationId xmlns:a16="http://schemas.microsoft.com/office/drawing/2014/main" id="{701223F4-797C-6F17-4CCA-873D0D0C16CD}"/>
              </a:ext>
            </a:extLst>
          </p:cNvPr>
          <p:cNvSpPr txBox="1"/>
          <p:nvPr/>
        </p:nvSpPr>
        <p:spPr>
          <a:xfrm>
            <a:off x="221229" y="4697471"/>
            <a:ext cx="9008380" cy="92329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t-IT" sz="2400" dirty="0" err="1">
                <a:solidFill>
                  <a:schemeClr val="dk1"/>
                </a:solidFill>
                <a:latin typeface="Times New Roman"/>
                <a:ea typeface="Times New Roman"/>
                <a:cs typeface="Times New Roman"/>
                <a:sym typeface="Times New Roman"/>
              </a:rPr>
              <a:t>Daily</a:t>
            </a:r>
            <a:r>
              <a:rPr lang="it-IT" sz="2400" dirty="0">
                <a:solidFill>
                  <a:schemeClr val="dk1"/>
                </a:solidFill>
                <a:latin typeface="Times New Roman"/>
                <a:ea typeface="Times New Roman"/>
                <a:cs typeface="Times New Roman"/>
                <a:sym typeface="Times New Roman"/>
              </a:rPr>
              <a:t> data are </a:t>
            </a:r>
            <a:r>
              <a:rPr lang="it-IT" sz="2400" dirty="0" err="1">
                <a:solidFill>
                  <a:schemeClr val="dk1"/>
                </a:solidFill>
                <a:latin typeface="Times New Roman"/>
                <a:ea typeface="Times New Roman"/>
                <a:cs typeface="Times New Roman"/>
                <a:sym typeface="Times New Roman"/>
              </a:rPr>
              <a:t>plotted</a:t>
            </a:r>
            <a:r>
              <a:rPr lang="it-IT" sz="2400" dirty="0">
                <a:solidFill>
                  <a:schemeClr val="dk1"/>
                </a:solidFill>
                <a:latin typeface="Times New Roman"/>
                <a:ea typeface="Times New Roman"/>
                <a:cs typeface="Times New Roman"/>
                <a:sym typeface="Times New Roman"/>
              </a:rPr>
              <a:t> by </a:t>
            </a:r>
            <a:r>
              <a:rPr lang="it-IT" sz="2400" dirty="0" err="1">
                <a:solidFill>
                  <a:schemeClr val="dk1"/>
                </a:solidFill>
                <a:latin typeface="Times New Roman"/>
                <a:ea typeface="Times New Roman"/>
                <a:cs typeface="Times New Roman"/>
                <a:sym typeface="Times New Roman"/>
              </a:rPr>
              <a:t>creating</a:t>
            </a:r>
            <a:r>
              <a:rPr lang="it-IT" sz="2400" dirty="0">
                <a:solidFill>
                  <a:schemeClr val="dk1"/>
                </a:solidFill>
                <a:latin typeface="Times New Roman"/>
                <a:ea typeface="Times New Roman"/>
                <a:cs typeface="Times New Roman"/>
                <a:sym typeface="Times New Roman"/>
              </a:rPr>
              <a:t> a widget for each plot available in the Monitoring </a:t>
            </a:r>
            <a:r>
              <a:rPr lang="it-IT" sz="2400" dirty="0" err="1">
                <a:solidFill>
                  <a:schemeClr val="dk1"/>
                </a:solidFill>
                <a:latin typeface="Times New Roman"/>
                <a:ea typeface="Times New Roman"/>
                <a:cs typeface="Times New Roman"/>
                <a:sym typeface="Times New Roman"/>
              </a:rPr>
              <a:t>Route</a:t>
            </a:r>
            <a:r>
              <a:rPr lang="it-IT" sz="2400" dirty="0">
                <a:solidFill>
                  <a:schemeClr val="dk1"/>
                </a:solidFill>
                <a:latin typeface="Times New Roman"/>
                <a:ea typeface="Times New Roman"/>
                <a:cs typeface="Times New Roman"/>
                <a:sym typeface="Times New Roman"/>
              </a:rPr>
              <a:t>.</a:t>
            </a:r>
          </a:p>
        </p:txBody>
      </p:sp>
      <p:pic>
        <p:nvPicPr>
          <p:cNvPr id="10" name="Immagine 9" descr="Immagine che contiene testo, schermata, Carattere, design&#10;&#10;Descrizione generata automaticamente">
            <a:extLst>
              <a:ext uri="{FF2B5EF4-FFF2-40B4-BE49-F238E27FC236}">
                <a16:creationId xmlns:a16="http://schemas.microsoft.com/office/drawing/2014/main" id="{689559E9-ACBF-F217-873A-C0F9014776B7}"/>
              </a:ext>
            </a:extLst>
          </p:cNvPr>
          <p:cNvPicPr>
            <a:picLocks noChangeAspect="1"/>
          </p:cNvPicPr>
          <p:nvPr/>
        </p:nvPicPr>
        <p:blipFill rotWithShape="1">
          <a:blip r:embed="rId7"/>
          <a:srcRect l="5355" t="34266" r="41006" b="59266"/>
          <a:stretch/>
        </p:blipFill>
        <p:spPr>
          <a:xfrm>
            <a:off x="6096000" y="3536715"/>
            <a:ext cx="2332471" cy="609785"/>
          </a:xfrm>
          <a:prstGeom prst="rect">
            <a:avLst/>
          </a:prstGeom>
        </p:spPr>
      </p:pic>
      <p:sp>
        <p:nvSpPr>
          <p:cNvPr id="11" name="Google Shape;148;g64c9dc7b6df255d4_28">
            <a:extLst>
              <a:ext uri="{FF2B5EF4-FFF2-40B4-BE49-F238E27FC236}">
                <a16:creationId xmlns:a16="http://schemas.microsoft.com/office/drawing/2014/main" id="{6BC02C71-B9CD-9980-7B44-A1450F736243}"/>
              </a:ext>
            </a:extLst>
          </p:cNvPr>
          <p:cNvSpPr txBox="1"/>
          <p:nvPr/>
        </p:nvSpPr>
        <p:spPr>
          <a:xfrm>
            <a:off x="216900" y="3536715"/>
            <a:ext cx="5970540" cy="55396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t-IT" sz="2400" dirty="0" err="1">
                <a:solidFill>
                  <a:schemeClr val="dk1"/>
                </a:solidFill>
                <a:latin typeface="Times New Roman"/>
                <a:ea typeface="Times New Roman"/>
                <a:cs typeface="Times New Roman"/>
                <a:sym typeface="Times New Roman"/>
              </a:rPr>
              <a:t>Daily</a:t>
            </a:r>
            <a:r>
              <a:rPr lang="it-IT" sz="2400" dirty="0">
                <a:solidFill>
                  <a:schemeClr val="dk1"/>
                </a:solidFill>
                <a:latin typeface="Times New Roman"/>
                <a:ea typeface="Times New Roman"/>
                <a:cs typeface="Times New Roman"/>
                <a:sym typeface="Times New Roman"/>
              </a:rPr>
              <a:t> data are </a:t>
            </a:r>
            <a:r>
              <a:rPr lang="it-IT" sz="2400" dirty="0" err="1">
                <a:solidFill>
                  <a:schemeClr val="dk1"/>
                </a:solidFill>
                <a:latin typeface="Times New Roman"/>
                <a:ea typeface="Times New Roman"/>
                <a:cs typeface="Times New Roman"/>
                <a:sym typeface="Times New Roman"/>
              </a:rPr>
              <a:t>fetched</a:t>
            </a:r>
            <a:r>
              <a:rPr lang="it-IT" sz="2400" dirty="0">
                <a:solidFill>
                  <a:schemeClr val="dk1"/>
                </a:solidFill>
                <a:latin typeface="Times New Roman"/>
                <a:ea typeface="Times New Roman"/>
                <a:cs typeface="Times New Roman"/>
                <a:sym typeface="Times New Roman"/>
              </a:rPr>
              <a:t> by pressing the </a:t>
            </a:r>
            <a:r>
              <a:rPr lang="it-IT" sz="2400" dirty="0" err="1">
                <a:solidFill>
                  <a:schemeClr val="dk1"/>
                </a:solidFill>
                <a:latin typeface="Times New Roman"/>
                <a:ea typeface="Times New Roman"/>
                <a:cs typeface="Times New Roman"/>
                <a:sym typeface="Times New Roman"/>
              </a:rPr>
              <a:t>button</a:t>
            </a:r>
            <a:r>
              <a:rPr lang="it-IT" sz="2400" dirty="0">
                <a:solidFill>
                  <a:schemeClr val="dk1"/>
                </a:solidFill>
                <a:latin typeface="Times New Roman"/>
                <a:ea typeface="Times New Roman"/>
                <a:cs typeface="Times New Roman"/>
                <a:sym typeface="Times New Roman"/>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30" presetClass="entr" presetSubtype="0" fill="hold" grpId="0" nodeType="withEffect">
                                  <p:stCondLst>
                                    <p:cond delay="0"/>
                                  </p:stCondLst>
                                  <p:childTnLst>
                                    <p:set>
                                      <p:cBhvr>
                                        <p:cTn id="9" dur="1" fill="hold">
                                          <p:stCondLst>
                                            <p:cond delay="0"/>
                                          </p:stCondLst>
                                        </p:cTn>
                                        <p:tgtEl>
                                          <p:spTgt spid="148"/>
                                        </p:tgtEl>
                                        <p:attrNameLst>
                                          <p:attrName>style.visibility</p:attrName>
                                        </p:attrNameLst>
                                      </p:cBhvr>
                                      <p:to>
                                        <p:strVal val="visible"/>
                                      </p:to>
                                    </p:set>
                                    <p:animEffect transition="in" filter="fade">
                                      <p:cBhvr>
                                        <p:cTn id="10" dur="800" decel="100000"/>
                                        <p:tgtEl>
                                          <p:spTgt spid="148"/>
                                        </p:tgtEl>
                                      </p:cBhvr>
                                    </p:animEffect>
                                    <p:anim calcmode="lin" valueType="num">
                                      <p:cBhvr>
                                        <p:cTn id="11" dur="800" decel="100000" fill="hold"/>
                                        <p:tgtEl>
                                          <p:spTgt spid="148"/>
                                        </p:tgtEl>
                                        <p:attrNameLst>
                                          <p:attrName>style.rotation</p:attrName>
                                        </p:attrNameLst>
                                      </p:cBhvr>
                                      <p:tavLst>
                                        <p:tav tm="0">
                                          <p:val>
                                            <p:fltVal val="-90"/>
                                          </p:val>
                                        </p:tav>
                                        <p:tav tm="100000">
                                          <p:val>
                                            <p:fltVal val="0"/>
                                          </p:val>
                                        </p:tav>
                                      </p:tavLst>
                                    </p:anim>
                                    <p:anim calcmode="lin" valueType="num">
                                      <p:cBhvr>
                                        <p:cTn id="12" dur="800" decel="100000" fill="hold"/>
                                        <p:tgtEl>
                                          <p:spTgt spid="148"/>
                                        </p:tgtEl>
                                        <p:attrNameLst>
                                          <p:attrName>ppt_x</p:attrName>
                                        </p:attrNameLst>
                                      </p:cBhvr>
                                      <p:tavLst>
                                        <p:tav tm="0">
                                          <p:val>
                                            <p:strVal val="#ppt_x+0.4"/>
                                          </p:val>
                                        </p:tav>
                                        <p:tav tm="100000">
                                          <p:val>
                                            <p:strVal val="#ppt_x-0.05"/>
                                          </p:val>
                                        </p:tav>
                                      </p:tavLst>
                                    </p:anim>
                                    <p:anim calcmode="lin" valueType="num">
                                      <p:cBhvr>
                                        <p:cTn id="13" dur="800" decel="100000" fill="hold"/>
                                        <p:tgtEl>
                                          <p:spTgt spid="148"/>
                                        </p:tgtEl>
                                        <p:attrNameLst>
                                          <p:attrName>ppt_y</p:attrName>
                                        </p:attrNameLst>
                                      </p:cBhvr>
                                      <p:tavLst>
                                        <p:tav tm="0">
                                          <p:val>
                                            <p:strVal val="#ppt_y-0.4"/>
                                          </p:val>
                                        </p:tav>
                                        <p:tav tm="100000">
                                          <p:val>
                                            <p:strVal val="#ppt_y+0.1"/>
                                          </p:val>
                                        </p:tav>
                                      </p:tavLst>
                                    </p:anim>
                                    <p:anim calcmode="lin" valueType="num">
                                      <p:cBhvr>
                                        <p:cTn id="14" dur="200" accel="100000" fill="hold">
                                          <p:stCondLst>
                                            <p:cond delay="800"/>
                                          </p:stCondLst>
                                        </p:cTn>
                                        <p:tgtEl>
                                          <p:spTgt spid="148"/>
                                        </p:tgtEl>
                                        <p:attrNameLst>
                                          <p:attrName>ppt_x</p:attrName>
                                        </p:attrNameLst>
                                      </p:cBhvr>
                                      <p:tavLst>
                                        <p:tav tm="0">
                                          <p:val>
                                            <p:strVal val="#ppt_x-0.05"/>
                                          </p:val>
                                        </p:tav>
                                        <p:tav tm="100000">
                                          <p:val>
                                            <p:strVal val="#ppt_x"/>
                                          </p:val>
                                        </p:tav>
                                      </p:tavLst>
                                    </p:anim>
                                    <p:anim calcmode="lin" valueType="num">
                                      <p:cBhvr>
                                        <p:cTn id="15" dur="200" accel="100000" fill="hold">
                                          <p:stCondLst>
                                            <p:cond delay="800"/>
                                          </p:stCondLst>
                                        </p:cTn>
                                        <p:tgtEl>
                                          <p:spTgt spid="148"/>
                                        </p:tgtEl>
                                        <p:attrNameLst>
                                          <p:attrName>ppt_y</p:attrName>
                                        </p:attrNameLst>
                                      </p:cBhvr>
                                      <p:tavLst>
                                        <p:tav tm="0">
                                          <p:val>
                                            <p:strVal val="#ppt_y+0.1"/>
                                          </p:val>
                                        </p:tav>
                                        <p:tav tm="100000">
                                          <p:val>
                                            <p:strVal val="#ppt_y"/>
                                          </p:val>
                                        </p:tav>
                                      </p:tavLst>
                                    </p:anim>
                                  </p:childTnLst>
                                </p:cTn>
                              </p:par>
                            </p:childTnLst>
                          </p:cTn>
                        </p:par>
                        <p:par>
                          <p:cTn id="16" fill="hold">
                            <p:stCondLst>
                              <p:cond delay="1000"/>
                            </p:stCondLst>
                            <p:childTnLst>
                              <p:par>
                                <p:cTn id="17" presetID="3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800" decel="100000"/>
                                        <p:tgtEl>
                                          <p:spTgt spid="11"/>
                                        </p:tgtEl>
                                      </p:cBhvr>
                                    </p:animEffect>
                                    <p:anim calcmode="lin" valueType="num">
                                      <p:cBhvr>
                                        <p:cTn id="20" dur="800" decel="100000" fill="hold"/>
                                        <p:tgtEl>
                                          <p:spTgt spid="11"/>
                                        </p:tgtEl>
                                        <p:attrNameLst>
                                          <p:attrName>style.rotation</p:attrName>
                                        </p:attrNameLst>
                                      </p:cBhvr>
                                      <p:tavLst>
                                        <p:tav tm="0">
                                          <p:val>
                                            <p:fltVal val="-90"/>
                                          </p:val>
                                        </p:tav>
                                        <p:tav tm="100000">
                                          <p:val>
                                            <p:fltVal val="0"/>
                                          </p:val>
                                        </p:tav>
                                      </p:tavLst>
                                    </p:anim>
                                    <p:anim calcmode="lin" valueType="num">
                                      <p:cBhvr>
                                        <p:cTn id="21" dur="800" decel="100000" fill="hold"/>
                                        <p:tgtEl>
                                          <p:spTgt spid="11"/>
                                        </p:tgtEl>
                                        <p:attrNameLst>
                                          <p:attrName>ppt_x</p:attrName>
                                        </p:attrNameLst>
                                      </p:cBhvr>
                                      <p:tavLst>
                                        <p:tav tm="0">
                                          <p:val>
                                            <p:strVal val="#ppt_x+0.4"/>
                                          </p:val>
                                        </p:tav>
                                        <p:tav tm="100000">
                                          <p:val>
                                            <p:strVal val="#ppt_x-0.05"/>
                                          </p:val>
                                        </p:tav>
                                      </p:tavLst>
                                    </p:anim>
                                    <p:anim calcmode="lin" valueType="num">
                                      <p:cBhvr>
                                        <p:cTn id="22" dur="800" decel="100000" fill="hold"/>
                                        <p:tgtEl>
                                          <p:spTgt spid="11"/>
                                        </p:tgtEl>
                                        <p:attrNameLst>
                                          <p:attrName>ppt_y</p:attrName>
                                        </p:attrNameLst>
                                      </p:cBhvr>
                                      <p:tavLst>
                                        <p:tav tm="0">
                                          <p:val>
                                            <p:strVal val="#ppt_y-0.4"/>
                                          </p:val>
                                        </p:tav>
                                        <p:tav tm="100000">
                                          <p:val>
                                            <p:strVal val="#ppt_y+0.1"/>
                                          </p:val>
                                        </p:tav>
                                      </p:tavLst>
                                    </p:anim>
                                    <p:anim calcmode="lin" valueType="num">
                                      <p:cBhvr>
                                        <p:cTn id="23" dur="200" accel="100000" fill="hold">
                                          <p:stCondLst>
                                            <p:cond delay="800"/>
                                          </p:stCondLst>
                                        </p:cTn>
                                        <p:tgtEl>
                                          <p:spTgt spid="11"/>
                                        </p:tgtEl>
                                        <p:attrNameLst>
                                          <p:attrName>ppt_x</p:attrName>
                                        </p:attrNameLst>
                                      </p:cBhvr>
                                      <p:tavLst>
                                        <p:tav tm="0">
                                          <p:val>
                                            <p:strVal val="#ppt_x-0.05"/>
                                          </p:val>
                                        </p:tav>
                                        <p:tav tm="100000">
                                          <p:val>
                                            <p:strVal val="#ppt_x"/>
                                          </p:val>
                                        </p:tav>
                                      </p:tavLst>
                                    </p:anim>
                                    <p:anim calcmode="lin" valueType="num">
                                      <p:cBhvr>
                                        <p:cTn id="24" dur="200" accel="100000" fill="hold">
                                          <p:stCondLst>
                                            <p:cond delay="800"/>
                                          </p:stCondLst>
                                        </p:cTn>
                                        <p:tgtEl>
                                          <p:spTgt spid="11"/>
                                        </p:tgtEl>
                                        <p:attrNameLst>
                                          <p:attrName>ppt_y</p:attrName>
                                        </p:attrNameLst>
                                      </p:cBhvr>
                                      <p:tavLst>
                                        <p:tav tm="0">
                                          <p:val>
                                            <p:strVal val="#ppt_y+0.1"/>
                                          </p:val>
                                        </p:tav>
                                        <p:tav tm="100000">
                                          <p:val>
                                            <p:strVal val="#ppt_y"/>
                                          </p:val>
                                        </p:tav>
                                      </p:tavLst>
                                    </p:anim>
                                  </p:childTnLst>
                                </p:cTn>
                              </p:par>
                            </p:childTnLst>
                          </p:cTn>
                        </p:par>
                        <p:par>
                          <p:cTn id="25" fill="hold">
                            <p:stCondLst>
                              <p:cond delay="2000"/>
                            </p:stCondLst>
                            <p:childTnLst>
                              <p:par>
                                <p:cTn id="26" presetID="16" presetClass="entr" presetSubtype="21" fill="hold" nodeType="after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barn(inVertical)">
                                      <p:cBhvr>
                                        <p:cTn id="28" dur="750"/>
                                        <p:tgtEl>
                                          <p:spTgt spid="10"/>
                                        </p:tgtEl>
                                      </p:cBhvr>
                                    </p:animEffect>
                                  </p:childTnLst>
                                </p:cTn>
                              </p:par>
                            </p:childTnLst>
                          </p:cTn>
                        </p:par>
                        <p:par>
                          <p:cTn id="29" fill="hold">
                            <p:stCondLst>
                              <p:cond delay="2750"/>
                            </p:stCondLst>
                            <p:childTnLst>
                              <p:par>
                                <p:cTn id="30" presetID="30" presetClass="entr" presetSubtype="0"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800" decel="100000"/>
                                        <p:tgtEl>
                                          <p:spTgt spid="8"/>
                                        </p:tgtEl>
                                      </p:cBhvr>
                                    </p:animEffect>
                                    <p:anim calcmode="lin" valueType="num">
                                      <p:cBhvr>
                                        <p:cTn id="33" dur="800" decel="100000" fill="hold"/>
                                        <p:tgtEl>
                                          <p:spTgt spid="8"/>
                                        </p:tgtEl>
                                        <p:attrNameLst>
                                          <p:attrName>style.rotation</p:attrName>
                                        </p:attrNameLst>
                                      </p:cBhvr>
                                      <p:tavLst>
                                        <p:tav tm="0">
                                          <p:val>
                                            <p:fltVal val="-90"/>
                                          </p:val>
                                        </p:tav>
                                        <p:tav tm="100000">
                                          <p:val>
                                            <p:fltVal val="0"/>
                                          </p:val>
                                        </p:tav>
                                      </p:tavLst>
                                    </p:anim>
                                    <p:anim calcmode="lin" valueType="num">
                                      <p:cBhvr>
                                        <p:cTn id="34" dur="800" decel="100000" fill="hold"/>
                                        <p:tgtEl>
                                          <p:spTgt spid="8"/>
                                        </p:tgtEl>
                                        <p:attrNameLst>
                                          <p:attrName>ppt_x</p:attrName>
                                        </p:attrNameLst>
                                      </p:cBhvr>
                                      <p:tavLst>
                                        <p:tav tm="0">
                                          <p:val>
                                            <p:strVal val="#ppt_x+0.4"/>
                                          </p:val>
                                        </p:tav>
                                        <p:tav tm="100000">
                                          <p:val>
                                            <p:strVal val="#ppt_x-0.05"/>
                                          </p:val>
                                        </p:tav>
                                      </p:tavLst>
                                    </p:anim>
                                    <p:anim calcmode="lin" valueType="num">
                                      <p:cBhvr>
                                        <p:cTn id="35" dur="800" decel="100000" fill="hold"/>
                                        <p:tgtEl>
                                          <p:spTgt spid="8"/>
                                        </p:tgtEl>
                                        <p:attrNameLst>
                                          <p:attrName>ppt_y</p:attrName>
                                        </p:attrNameLst>
                                      </p:cBhvr>
                                      <p:tavLst>
                                        <p:tav tm="0">
                                          <p:val>
                                            <p:strVal val="#ppt_y-0.4"/>
                                          </p:val>
                                        </p:tav>
                                        <p:tav tm="100000">
                                          <p:val>
                                            <p:strVal val="#ppt_y+0.1"/>
                                          </p:val>
                                        </p:tav>
                                      </p:tavLst>
                                    </p:anim>
                                    <p:anim calcmode="lin" valueType="num">
                                      <p:cBhvr>
                                        <p:cTn id="36" dur="200" accel="100000" fill="hold">
                                          <p:stCondLst>
                                            <p:cond delay="800"/>
                                          </p:stCondLst>
                                        </p:cTn>
                                        <p:tgtEl>
                                          <p:spTgt spid="8"/>
                                        </p:tgtEl>
                                        <p:attrNameLst>
                                          <p:attrName>ppt_x</p:attrName>
                                        </p:attrNameLst>
                                      </p:cBhvr>
                                      <p:tavLst>
                                        <p:tav tm="0">
                                          <p:val>
                                            <p:strVal val="#ppt_x-0.05"/>
                                          </p:val>
                                        </p:tav>
                                        <p:tav tm="100000">
                                          <p:val>
                                            <p:strVal val="#ppt_x"/>
                                          </p:val>
                                        </p:tav>
                                      </p:tavLst>
                                    </p:anim>
                                    <p:anim calcmode="lin" valueType="num">
                                      <p:cBhvr>
                                        <p:cTn id="37" dur="200" accel="100000" fill="hold">
                                          <p:stCondLst>
                                            <p:cond delay="800"/>
                                          </p:stCondLst>
                                        </p:cTn>
                                        <p:tgtEl>
                                          <p:spTgt spid="8"/>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8" grpId="0"/>
      <p:bldP spid="8" grpId="0"/>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48;g64c9dc7b6df255d4_28">
            <a:extLst>
              <a:ext uri="{FF2B5EF4-FFF2-40B4-BE49-F238E27FC236}">
                <a16:creationId xmlns:a16="http://schemas.microsoft.com/office/drawing/2014/main" id="{2DB8DD2E-5313-BE8D-F298-1C021C01B316}"/>
              </a:ext>
            </a:extLst>
          </p:cNvPr>
          <p:cNvSpPr txBox="1"/>
          <p:nvPr/>
        </p:nvSpPr>
        <p:spPr>
          <a:xfrm>
            <a:off x="197855" y="2413352"/>
            <a:ext cx="8306066" cy="2031295"/>
          </a:xfrm>
          <a:prstGeom prst="rect">
            <a:avLst/>
          </a:prstGeom>
          <a:noFill/>
          <a:ln>
            <a:noFill/>
          </a:ln>
        </p:spPr>
        <p:txBody>
          <a:bodyPr spcFirstLastPara="1" wrap="square" lIns="91425" tIns="91425" rIns="91425" bIns="91425" anchor="t" anchorCtr="0">
            <a:spAutoFit/>
          </a:bodyPr>
          <a:lstStyle/>
          <a:p>
            <a:pPr marL="419100" lvl="0" indent="-342900" algn="l" rtl="0">
              <a:spcBef>
                <a:spcPts val="0"/>
              </a:spcBef>
              <a:spcAft>
                <a:spcPts val="0"/>
              </a:spcAft>
              <a:buClr>
                <a:schemeClr val="dk1"/>
              </a:buClr>
              <a:buSzPts val="2400"/>
              <a:buFont typeface="Wingdings" panose="05000000000000000000" pitchFamily="2" charset="2"/>
              <a:buChar char="Ø"/>
            </a:pPr>
            <a:r>
              <a:rPr lang="en-US" sz="2400" dirty="0" err="1">
                <a:solidFill>
                  <a:schemeClr val="dk1"/>
                </a:solidFill>
                <a:latin typeface="Times New Roman"/>
                <a:ea typeface="Times New Roman"/>
                <a:cs typeface="Times New Roman"/>
                <a:sym typeface="Times New Roman"/>
              </a:rPr>
              <a:t>Resting_Heart_Rate</a:t>
            </a:r>
            <a:r>
              <a:rPr lang="en-US" sz="2400" dirty="0">
                <a:solidFill>
                  <a:schemeClr val="dk1"/>
                </a:solidFill>
                <a:latin typeface="Times New Roman"/>
                <a:ea typeface="Times New Roman"/>
                <a:cs typeface="Times New Roman"/>
                <a:sym typeface="Times New Roman"/>
              </a:rPr>
              <a:t>: an entry per day </a:t>
            </a:r>
          </a:p>
          <a:p>
            <a:pPr marL="914400" lvl="1" indent="-381000" algn="l" rtl="0">
              <a:spcBef>
                <a:spcPts val="0"/>
              </a:spcBef>
              <a:spcAft>
                <a:spcPts val="0"/>
              </a:spcAft>
              <a:buClr>
                <a:schemeClr val="dk1"/>
              </a:buClr>
              <a:buSzPts val="2400"/>
              <a:buFont typeface="Times New Roman"/>
              <a:buChar char="○"/>
            </a:pPr>
            <a:r>
              <a:rPr lang="en-US" sz="2400" i="1" dirty="0">
                <a:solidFill>
                  <a:schemeClr val="dk1"/>
                </a:solidFill>
                <a:latin typeface="Times New Roman"/>
                <a:ea typeface="Times New Roman"/>
                <a:cs typeface="Times New Roman"/>
                <a:sym typeface="Times New Roman"/>
              </a:rPr>
              <a:t>Time</a:t>
            </a:r>
            <a:r>
              <a:rPr lang="en-US" sz="2400" dirty="0">
                <a:solidFill>
                  <a:schemeClr val="dk1"/>
                </a:solidFill>
                <a:latin typeface="Times New Roman"/>
                <a:ea typeface="Times New Roman"/>
                <a:cs typeface="Times New Roman"/>
                <a:sym typeface="Times New Roman"/>
              </a:rPr>
              <a:t> → timestamp [</a:t>
            </a:r>
            <a:r>
              <a:rPr lang="en-US" sz="2400" dirty="0" err="1">
                <a:solidFill>
                  <a:schemeClr val="dk1"/>
                </a:solidFill>
                <a:latin typeface="Times New Roman"/>
                <a:ea typeface="Times New Roman"/>
                <a:cs typeface="Times New Roman"/>
                <a:sym typeface="Times New Roman"/>
              </a:rPr>
              <a:t>hh:mm:ss</a:t>
            </a:r>
            <a:r>
              <a:rPr lang="en-US" sz="2400" dirty="0">
                <a:solidFill>
                  <a:schemeClr val="dk1"/>
                </a:solidFill>
                <a:latin typeface="Times New Roman"/>
                <a:ea typeface="Times New Roman"/>
                <a:cs typeface="Times New Roman"/>
                <a:sym typeface="Times New Roman"/>
              </a:rPr>
              <a:t> format] of the resting heart rate entry (always 00:00:00) </a:t>
            </a:r>
          </a:p>
          <a:p>
            <a:pPr marL="914400" lvl="1" indent="-381000" algn="l" rtl="0">
              <a:spcBef>
                <a:spcPts val="0"/>
              </a:spcBef>
              <a:spcAft>
                <a:spcPts val="0"/>
              </a:spcAft>
              <a:buClr>
                <a:schemeClr val="dk1"/>
              </a:buClr>
              <a:buSzPts val="2400"/>
              <a:buFont typeface="Times New Roman"/>
              <a:buChar char="○"/>
            </a:pPr>
            <a:r>
              <a:rPr lang="en-US" sz="2400" i="1" dirty="0">
                <a:solidFill>
                  <a:schemeClr val="dk1"/>
                </a:solidFill>
                <a:latin typeface="Times New Roman"/>
                <a:ea typeface="Times New Roman"/>
                <a:cs typeface="Times New Roman"/>
                <a:sym typeface="Times New Roman"/>
              </a:rPr>
              <a:t>Value</a:t>
            </a:r>
            <a:r>
              <a:rPr lang="en-US" sz="2400" dirty="0">
                <a:solidFill>
                  <a:schemeClr val="dk1"/>
                </a:solidFill>
                <a:latin typeface="Times New Roman"/>
                <a:ea typeface="Times New Roman"/>
                <a:cs typeface="Times New Roman"/>
                <a:sym typeface="Times New Roman"/>
              </a:rPr>
              <a:t> → the estimated resting heart rate at the current time [bpm]</a:t>
            </a:r>
          </a:p>
        </p:txBody>
      </p:sp>
      <p:pic>
        <p:nvPicPr>
          <p:cNvPr id="5" name="Picture 2">
            <a:hlinkClick r:id="rId3" action="ppaction://hlinksldjump"/>
            <a:extLst>
              <a:ext uri="{FF2B5EF4-FFF2-40B4-BE49-F238E27FC236}">
                <a16:creationId xmlns:a16="http://schemas.microsoft.com/office/drawing/2014/main" id="{9492D19E-C26E-00C4-6882-B96847C43D79}"/>
              </a:ext>
            </a:extLst>
          </p:cNvPr>
          <p:cNvPicPr>
            <a:picLocks noChangeAspect="1"/>
          </p:cNvPicPr>
          <p:nvPr/>
        </p:nvPicPr>
        <p:blipFill rotWithShape="1">
          <a:blip r:embed="rId4"/>
          <a:srcRect l="618" t="15270" r="-618" b="38346"/>
          <a:stretch/>
        </p:blipFill>
        <p:spPr>
          <a:xfrm>
            <a:off x="8755889" y="2024510"/>
            <a:ext cx="2793306" cy="280898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Freccia a pentagono 5">
            <a:extLst>
              <a:ext uri="{FF2B5EF4-FFF2-40B4-BE49-F238E27FC236}">
                <a16:creationId xmlns:a16="http://schemas.microsoft.com/office/drawing/2014/main" id="{8846F4B9-C6D8-62A1-C53B-D8EB22BB5D8C}"/>
              </a:ext>
            </a:extLst>
          </p:cNvPr>
          <p:cNvSpPr/>
          <p:nvPr/>
        </p:nvSpPr>
        <p:spPr>
          <a:xfrm>
            <a:off x="-1" y="279619"/>
            <a:ext cx="4812633" cy="729964"/>
          </a:xfrm>
          <a:prstGeom prst="homePlate">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Google Shape;150;g64c9dc7b6df255d4_28">
            <a:extLst>
              <a:ext uri="{FF2B5EF4-FFF2-40B4-BE49-F238E27FC236}">
                <a16:creationId xmlns:a16="http://schemas.microsoft.com/office/drawing/2014/main" id="{20C81555-7957-69AD-D900-31B350A257F5}"/>
              </a:ext>
            </a:extLst>
          </p:cNvPr>
          <p:cNvSpPr txBox="1"/>
          <p:nvPr/>
        </p:nvSpPr>
        <p:spPr>
          <a:xfrm>
            <a:off x="-1" y="329150"/>
            <a:ext cx="4581625" cy="63090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it-IT" sz="3500" b="1" i="0" u="none" strike="noStrike" cap="none" dirty="0" err="1">
                <a:solidFill>
                  <a:schemeClr val="lt1"/>
                </a:solidFill>
                <a:sym typeface="Arial"/>
              </a:rPr>
              <a:t>Resting</a:t>
            </a:r>
            <a:r>
              <a:rPr lang="it-IT" sz="3500" b="1" i="0" u="none" strike="noStrike" cap="none" dirty="0">
                <a:solidFill>
                  <a:schemeClr val="lt1"/>
                </a:solidFill>
                <a:sym typeface="Arial"/>
              </a:rPr>
              <a:t> Heart Rate</a:t>
            </a:r>
            <a:endParaRPr sz="3500" b="1" i="0" u="none" strike="noStrike" cap="none" dirty="0">
              <a:solidFill>
                <a:schemeClr val="lt1"/>
              </a:solidFill>
              <a:sym typeface="Arial"/>
            </a:endParaRPr>
          </a:p>
        </p:txBody>
      </p:sp>
    </p:spTree>
    <p:extLst>
      <p:ext uri="{BB962C8B-B14F-4D97-AF65-F5344CB8AC3E}">
        <p14:creationId xmlns:p14="http://schemas.microsoft.com/office/powerpoint/2010/main" val="901676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50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1500"/>
                                        <p:tgtEl>
                                          <p:spTgt spid="5"/>
                                        </p:tgtEl>
                                      </p:cBhvr>
                                    </p:animEffect>
                                  </p:childTnLst>
                                </p:cTn>
                              </p:par>
                              <p:par>
                                <p:cTn id="8" presetID="18" presetClass="entr" presetSubtype="6" fill="hold" grpId="0" nodeType="withEffect">
                                  <p:stCondLst>
                                    <p:cond delay="500"/>
                                  </p:stCondLst>
                                  <p:childTnLst>
                                    <p:set>
                                      <p:cBhvr>
                                        <p:cTn id="9" dur="1" fill="hold">
                                          <p:stCondLst>
                                            <p:cond delay="0"/>
                                          </p:stCondLst>
                                        </p:cTn>
                                        <p:tgtEl>
                                          <p:spTgt spid="4"/>
                                        </p:tgtEl>
                                        <p:attrNameLst>
                                          <p:attrName>style.visibility</p:attrName>
                                        </p:attrNameLst>
                                      </p:cBhvr>
                                      <p:to>
                                        <p:strVal val="visible"/>
                                      </p:to>
                                    </p:set>
                                    <p:animEffect transition="in" filter="strips(downRight)">
                                      <p:cBhvr>
                                        <p:cTn id="10"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g64c9dc7b6df255d4_28"/>
          <p:cNvSpPr txBox="1"/>
          <p:nvPr/>
        </p:nvSpPr>
        <p:spPr>
          <a:xfrm>
            <a:off x="146304" y="2782684"/>
            <a:ext cx="8306065" cy="1292631"/>
          </a:xfrm>
          <a:prstGeom prst="rect">
            <a:avLst/>
          </a:prstGeom>
          <a:noFill/>
          <a:ln>
            <a:noFill/>
          </a:ln>
        </p:spPr>
        <p:txBody>
          <a:bodyPr spcFirstLastPara="1" wrap="square" lIns="91425" tIns="91425" rIns="91425" bIns="91425" anchor="t" anchorCtr="0">
            <a:spAutoFit/>
          </a:bodyPr>
          <a:lstStyle/>
          <a:p>
            <a:pPr marL="419100" lvl="0" indent="-342900" algn="l" rtl="0">
              <a:spcBef>
                <a:spcPts val="0"/>
              </a:spcBef>
              <a:spcAft>
                <a:spcPts val="0"/>
              </a:spcAft>
              <a:buClr>
                <a:schemeClr val="dk1"/>
              </a:buClr>
              <a:buSzPts val="2400"/>
              <a:buFont typeface="Wingdings" panose="05000000000000000000" pitchFamily="2" charset="2"/>
              <a:buChar char="Ø"/>
            </a:pPr>
            <a:r>
              <a:rPr lang="en-US" sz="2400" dirty="0">
                <a:solidFill>
                  <a:schemeClr val="dk1"/>
                </a:solidFill>
                <a:latin typeface="Times New Roman"/>
                <a:ea typeface="Times New Roman"/>
                <a:cs typeface="Times New Roman"/>
                <a:sym typeface="Times New Roman"/>
              </a:rPr>
              <a:t>Sleep: a list of 1 entry for each sleep session </a:t>
            </a:r>
          </a:p>
          <a:p>
            <a:pPr marL="914400" lvl="1" indent="-381000">
              <a:buClr>
                <a:schemeClr val="dk1"/>
              </a:buClr>
              <a:buSzPts val="2400"/>
              <a:buFont typeface="Times New Roman"/>
              <a:buChar char="○"/>
            </a:pPr>
            <a:r>
              <a:rPr lang="en-US" sz="2400" i="1" dirty="0" err="1">
                <a:solidFill>
                  <a:schemeClr val="dk1"/>
                </a:solidFill>
                <a:latin typeface="Times New Roman"/>
                <a:ea typeface="Times New Roman"/>
                <a:cs typeface="Times New Roman"/>
                <a:sym typeface="Times New Roman"/>
              </a:rPr>
              <a:t>MinutesAsleep</a:t>
            </a:r>
            <a:r>
              <a:rPr lang="en-US" sz="2400" dirty="0">
                <a:solidFill>
                  <a:schemeClr val="dk1"/>
                </a:solidFill>
                <a:latin typeface="Times New Roman"/>
                <a:ea typeface="Times New Roman"/>
                <a:cs typeface="Times New Roman"/>
                <a:sym typeface="Times New Roman"/>
              </a:rPr>
              <a:t> →</a:t>
            </a:r>
            <a:r>
              <a:rPr lang="en-US" sz="2400" dirty="0">
                <a:solidFill>
                  <a:schemeClr val="dk1"/>
                </a:solidFill>
                <a:latin typeface="Times New Roman"/>
                <a:ea typeface="Times New Roman"/>
                <a:cs typeface="Times New Roman"/>
                <a:sym typeface="Wingdings" panose="05000000000000000000" pitchFamily="2" charset="2"/>
              </a:rPr>
              <a:t> </a:t>
            </a:r>
            <a:r>
              <a:rPr lang="en-US" sz="2400" dirty="0">
                <a:solidFill>
                  <a:schemeClr val="dk1"/>
                </a:solidFill>
                <a:latin typeface="Times New Roman"/>
                <a:ea typeface="Times New Roman"/>
                <a:cs typeface="Times New Roman"/>
                <a:sym typeface="Times New Roman"/>
              </a:rPr>
              <a:t>the number of minutes asleep during the sleep entry</a:t>
            </a:r>
            <a:endParaRPr lang="en-US" sz="2400" b="1" dirty="0">
              <a:solidFill>
                <a:schemeClr val="dk1"/>
              </a:solidFill>
              <a:latin typeface="Times New Roman"/>
              <a:ea typeface="Times New Roman"/>
              <a:cs typeface="Times New Roman"/>
              <a:sym typeface="Times New Roman"/>
            </a:endParaRPr>
          </a:p>
        </p:txBody>
      </p:sp>
      <p:pic>
        <p:nvPicPr>
          <p:cNvPr id="3" name="Picture 2">
            <a:hlinkClick r:id="rId3" action="ppaction://hlinksldjump"/>
            <a:extLst>
              <a:ext uri="{FF2B5EF4-FFF2-40B4-BE49-F238E27FC236}">
                <a16:creationId xmlns:a16="http://schemas.microsoft.com/office/drawing/2014/main" id="{08CE3972-EF2B-5ABB-54FB-31E77FE9270E}"/>
              </a:ext>
            </a:extLst>
          </p:cNvPr>
          <p:cNvPicPr>
            <a:picLocks noChangeAspect="1"/>
          </p:cNvPicPr>
          <p:nvPr/>
        </p:nvPicPr>
        <p:blipFill rotWithShape="1">
          <a:blip r:embed="rId4"/>
          <a:srcRect l="-610" t="26074" r="610" b="28046"/>
          <a:stretch/>
        </p:blipFill>
        <p:spPr>
          <a:xfrm>
            <a:off x="8740542" y="2024510"/>
            <a:ext cx="2824000" cy="280898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Freccia a pentagono 5">
            <a:extLst>
              <a:ext uri="{FF2B5EF4-FFF2-40B4-BE49-F238E27FC236}">
                <a16:creationId xmlns:a16="http://schemas.microsoft.com/office/drawing/2014/main" id="{3A7C59B1-AA0D-CF13-D441-003D9BF51EB3}"/>
              </a:ext>
            </a:extLst>
          </p:cNvPr>
          <p:cNvSpPr/>
          <p:nvPr/>
        </p:nvSpPr>
        <p:spPr>
          <a:xfrm>
            <a:off x="0" y="279619"/>
            <a:ext cx="1915427" cy="729964"/>
          </a:xfrm>
          <a:prstGeom prst="homePlate">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Google Shape;150;g64c9dc7b6df255d4_28">
            <a:extLst>
              <a:ext uri="{FF2B5EF4-FFF2-40B4-BE49-F238E27FC236}">
                <a16:creationId xmlns:a16="http://schemas.microsoft.com/office/drawing/2014/main" id="{5DE1061A-BB45-81FD-A1C6-BD9C67CAD269}"/>
              </a:ext>
            </a:extLst>
          </p:cNvPr>
          <p:cNvSpPr txBox="1"/>
          <p:nvPr/>
        </p:nvSpPr>
        <p:spPr>
          <a:xfrm>
            <a:off x="0" y="329150"/>
            <a:ext cx="3214838" cy="63090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it-IT" sz="3500" b="1" i="0" u="none" strike="noStrike" cap="none" dirty="0" err="1">
                <a:solidFill>
                  <a:schemeClr val="lt1"/>
                </a:solidFill>
                <a:sym typeface="Arial"/>
              </a:rPr>
              <a:t>Sleep</a:t>
            </a:r>
            <a:endParaRPr sz="3500" b="1" i="0" u="none" strike="noStrike" cap="none" dirty="0">
              <a:solidFill>
                <a:schemeClr val="lt1"/>
              </a:solidFill>
              <a:sym typeface="Arial"/>
            </a:endParaRPr>
          </a:p>
        </p:txBody>
      </p:sp>
    </p:spTree>
    <p:extLst>
      <p:ext uri="{BB962C8B-B14F-4D97-AF65-F5344CB8AC3E}">
        <p14:creationId xmlns:p14="http://schemas.microsoft.com/office/powerpoint/2010/main" val="4106028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50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1500"/>
                                        <p:tgtEl>
                                          <p:spTgt spid="3"/>
                                        </p:tgtEl>
                                      </p:cBhvr>
                                    </p:animEffect>
                                  </p:childTnLst>
                                </p:cTn>
                              </p:par>
                              <p:par>
                                <p:cTn id="8" presetID="18" presetClass="entr" presetSubtype="6" fill="hold" grpId="0" nodeType="withEffect">
                                  <p:stCondLst>
                                    <p:cond delay="500"/>
                                  </p:stCondLst>
                                  <p:childTnLst>
                                    <p:set>
                                      <p:cBhvr>
                                        <p:cTn id="9" dur="1" fill="hold">
                                          <p:stCondLst>
                                            <p:cond delay="0"/>
                                          </p:stCondLst>
                                        </p:cTn>
                                        <p:tgtEl>
                                          <p:spTgt spid="148"/>
                                        </p:tgtEl>
                                        <p:attrNameLst>
                                          <p:attrName>style.visibility</p:attrName>
                                        </p:attrNameLst>
                                      </p:cBhvr>
                                      <p:to>
                                        <p:strVal val="visible"/>
                                      </p:to>
                                    </p:set>
                                    <p:animEffect transition="in" filter="strips(downRight)">
                                      <p:cBhvr>
                                        <p:cTn id="10" dur="1000"/>
                                        <p:tgtEl>
                                          <p:spTgt spid="1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8" grpId="0"/>
    </p:bldLst>
  </p:timing>
</p:sld>
</file>

<file path=ppt/theme/theme1.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8B3FD"/>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3547</Words>
  <Application>Microsoft Office PowerPoint</Application>
  <PresentationFormat>Widescreen</PresentationFormat>
  <Paragraphs>197</Paragraphs>
  <Slides>22</Slides>
  <Notes>21</Notes>
  <HiddenSlides>0</HiddenSlides>
  <MMClips>0</MMClips>
  <ScaleCrop>false</ScaleCrop>
  <HeadingPairs>
    <vt:vector size="6" baseType="variant">
      <vt:variant>
        <vt:lpstr>Caratteri utilizzati</vt:lpstr>
      </vt:variant>
      <vt:variant>
        <vt:i4>9</vt:i4>
      </vt:variant>
      <vt:variant>
        <vt:lpstr>Tema</vt:lpstr>
      </vt:variant>
      <vt:variant>
        <vt:i4>1</vt:i4>
      </vt:variant>
      <vt:variant>
        <vt:lpstr>Titoli diapositive</vt:lpstr>
      </vt:variant>
      <vt:variant>
        <vt:i4>22</vt:i4>
      </vt:variant>
    </vt:vector>
  </HeadingPairs>
  <TitlesOfParts>
    <vt:vector size="32" baseType="lpstr">
      <vt:lpstr>Wingdings</vt:lpstr>
      <vt:lpstr>Times New Roman</vt:lpstr>
      <vt:lpstr>Noto Sans</vt:lpstr>
      <vt:lpstr>Alegreya</vt:lpstr>
      <vt:lpstr>Cambria</vt:lpstr>
      <vt:lpstr>Arial</vt:lpstr>
      <vt:lpstr>Segoe UI</vt:lpstr>
      <vt:lpstr>Play</vt:lpstr>
      <vt:lpstr>Century Schoolbook</vt:lpstr>
      <vt:lpstr>Office Theme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Mariapia Cecere</dc:creator>
  <cp:lastModifiedBy>Sara Fazio</cp:lastModifiedBy>
  <cp:revision>45</cp:revision>
  <dcterms:created xsi:type="dcterms:W3CDTF">2024-04-09T15:01:42Z</dcterms:created>
  <dcterms:modified xsi:type="dcterms:W3CDTF">2024-07-19T09:50:56Z</dcterms:modified>
</cp:coreProperties>
</file>